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656" r:id="rId2"/>
    <p:sldId id="604" r:id="rId3"/>
    <p:sldId id="657" r:id="rId4"/>
    <p:sldId id="622" r:id="rId5"/>
    <p:sldId id="652" r:id="rId6"/>
    <p:sldId id="658" r:id="rId7"/>
    <p:sldId id="659" r:id="rId8"/>
    <p:sldId id="660" r:id="rId9"/>
    <p:sldId id="661" r:id="rId10"/>
    <p:sldId id="666" r:id="rId11"/>
    <p:sldId id="662" r:id="rId12"/>
    <p:sldId id="629" r:id="rId13"/>
    <p:sldId id="630" r:id="rId14"/>
    <p:sldId id="631" r:id="rId15"/>
    <p:sldId id="632" r:id="rId16"/>
    <p:sldId id="633" r:id="rId17"/>
    <p:sldId id="634" r:id="rId18"/>
    <p:sldId id="653" r:id="rId19"/>
    <p:sldId id="639" r:id="rId20"/>
    <p:sldId id="640" r:id="rId21"/>
    <p:sldId id="641" r:id="rId22"/>
    <p:sldId id="642" r:id="rId23"/>
    <p:sldId id="644" r:id="rId24"/>
    <p:sldId id="649" r:id="rId25"/>
    <p:sldId id="650" r:id="rId26"/>
    <p:sldId id="625" r:id="rId27"/>
    <p:sldId id="663" r:id="rId28"/>
    <p:sldId id="611" r:id="rId29"/>
    <p:sldId id="612" r:id="rId30"/>
    <p:sldId id="613" r:id="rId31"/>
    <p:sldId id="614" r:id="rId32"/>
    <p:sldId id="664" r:id="rId33"/>
    <p:sldId id="667" r:id="rId34"/>
    <p:sldId id="665" r:id="rId35"/>
  </p:sldIdLst>
  <p:sldSz cx="9144000" cy="6858000" type="screen4x3"/>
  <p:notesSz cx="7315200" cy="9601200"/>
  <p:defaultTextStyle>
    <a:defPPr>
      <a:defRPr lang="es-ES_trad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576" autoAdjust="0"/>
  </p:normalViewPr>
  <p:slideViewPr>
    <p:cSldViewPr>
      <p:cViewPr varScale="1">
        <p:scale>
          <a:sx n="69" d="100"/>
          <a:sy n="69" d="100"/>
        </p:scale>
        <p:origin x="-110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0" d="100"/>
          <a:sy n="80" d="100"/>
        </p:scale>
        <p:origin x="-3210" y="-84"/>
      </p:cViewPr>
      <p:guideLst>
        <p:guide orient="horz" pos="3024"/>
        <p:guide pos="2304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295D96D6-D5A4-4308-9DD2-10434F37FB81}" type="datetimeFigureOut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3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0B74305F-B125-4240-B84E-3BF0A2AAFE02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18C5CD6E-5677-4EE2-8A59-08CDACABE132}" type="datetimeFigureOut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s-ES_tradnl" noProof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s-ES" noProof="0" smtClean="0"/>
              <a:t>Haga clic para modificar el estilo de texto del patrón</a:t>
            </a:r>
          </a:p>
          <a:p>
            <a:pPr lvl="1"/>
            <a:r>
              <a:rPr lang="es-ES" noProof="0" smtClean="0"/>
              <a:t>Segundo nivel</a:t>
            </a:r>
          </a:p>
          <a:p>
            <a:pPr lvl="2"/>
            <a:r>
              <a:rPr lang="es-ES" noProof="0" smtClean="0"/>
              <a:t>Tercer nivel</a:t>
            </a:r>
          </a:p>
          <a:p>
            <a:pPr lvl="3"/>
            <a:r>
              <a:rPr lang="es-ES" noProof="0" smtClean="0"/>
              <a:t>Cuarto nivel</a:t>
            </a:r>
          </a:p>
          <a:p>
            <a:pPr lvl="4"/>
            <a:r>
              <a:rPr lang="es-ES" noProof="0" smtClean="0"/>
              <a:t>Quinto nivel</a:t>
            </a:r>
            <a:endParaRPr lang="es-ES_tradnl" noProof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3134A120-D23F-4C35-AA7F-6DC96E56116A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dirty="0" smtClean="0"/>
          </a:p>
        </p:txBody>
      </p:sp>
      <p:sp>
        <p:nvSpPr>
          <p:cNvPr id="92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3F7443-277C-4BFB-A918-94DC18E069B5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10</a:t>
            </a:fld>
            <a:endParaRPr lang="es-ES_tradnl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11</a:t>
            </a:fld>
            <a:endParaRPr lang="es-ES_tradnl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0BDFEE-B2D5-4C49-8C80-61DAAD049FC9}" type="slidenum">
              <a:rPr lang="es-ES_tradnl" smtClean="0"/>
              <a:pPr>
                <a:defRPr/>
              </a:pPr>
              <a:t>12</a:t>
            </a:fld>
            <a:endParaRPr lang="es-ES_tradnl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0BDFEE-B2D5-4C49-8C80-61DAAD049FC9}" type="slidenum">
              <a:rPr lang="es-ES_tradnl" smtClean="0"/>
              <a:pPr>
                <a:defRPr/>
              </a:pPr>
              <a:t>13</a:t>
            </a:fld>
            <a:endParaRPr lang="es-ES_tradnl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0BDFEE-B2D5-4C49-8C80-61DAAD049FC9}" type="slidenum">
              <a:rPr lang="es-ES_tradnl" smtClean="0"/>
              <a:pPr>
                <a:defRPr/>
              </a:pPr>
              <a:t>14</a:t>
            </a:fld>
            <a:endParaRPr lang="es-ES_tradnl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0BDFEE-B2D5-4C49-8C80-61DAAD049FC9}" type="slidenum">
              <a:rPr lang="es-ES_tradnl" smtClean="0"/>
              <a:pPr>
                <a:defRPr/>
              </a:pPr>
              <a:t>15</a:t>
            </a:fld>
            <a:endParaRPr lang="es-ES_tradnl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2850E81-2B0E-43C1-A507-A9DC346D1ED1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D0BDFEE-B2D5-4C49-8C80-61DAAD049FC9}" type="slidenum">
              <a:rPr lang="es-ES_tradnl" smtClean="0"/>
              <a:pPr>
                <a:defRPr/>
              </a:pPr>
              <a:t>17</a:t>
            </a:fld>
            <a:endParaRPr lang="es-ES_tradnl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18</a:t>
            </a:fld>
            <a:endParaRPr lang="es-ES_tradnl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0111F-B3DC-4654-A213-694F2BFF9B75}" type="slidenum">
              <a:rPr lang="es-ES" smtClean="0"/>
              <a:pPr/>
              <a:t>19</a:t>
            </a:fld>
            <a:endParaRPr 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2</a:t>
            </a:fld>
            <a:endParaRPr lang="es-ES_tradnl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0111F-B3DC-4654-A213-694F2BFF9B75}" type="slidenum">
              <a:rPr lang="es-ES" smtClean="0"/>
              <a:pPr/>
              <a:t>20</a:t>
            </a:fld>
            <a:endParaRPr lang="es-E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0111F-B3DC-4654-A213-694F2BFF9B75}" type="slidenum">
              <a:rPr lang="es-ES" smtClean="0"/>
              <a:pPr/>
              <a:t>21</a:t>
            </a:fld>
            <a:endParaRPr lang="es-E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0111F-B3DC-4654-A213-694F2BFF9B75}" type="slidenum">
              <a:rPr lang="es-ES" smtClean="0"/>
              <a:pPr/>
              <a:t>22</a:t>
            </a:fld>
            <a:endParaRPr lang="es-E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0111F-B3DC-4654-A213-694F2BFF9B75}" type="slidenum">
              <a:rPr lang="es-ES" smtClean="0"/>
              <a:pPr/>
              <a:t>23</a:t>
            </a:fld>
            <a:endParaRPr lang="es-E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0111F-B3DC-4654-A213-694F2BFF9B75}" type="slidenum">
              <a:rPr lang="es-ES" smtClean="0"/>
              <a:pPr/>
              <a:t>24</a:t>
            </a:fld>
            <a:endParaRPr lang="es-E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0111F-B3DC-4654-A213-694F2BFF9B75}" type="slidenum">
              <a:rPr lang="es-ES" smtClean="0"/>
              <a:pPr/>
              <a:t>25</a:t>
            </a:fld>
            <a:endParaRPr lang="es-E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26</a:t>
            </a:fld>
            <a:endParaRPr lang="es-ES_tradnl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27</a:t>
            </a:fld>
            <a:endParaRPr lang="es-ES_tradnl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Ciudades que escuchan</a:t>
            </a:r>
            <a:r>
              <a:rPr lang="es-ES" baseline="0" dirty="0" smtClean="0"/>
              <a:t> a sus ciudadanos</a:t>
            </a:r>
          </a:p>
          <a:p>
            <a:r>
              <a:rPr lang="es-ES" baseline="0" dirty="0" smtClean="0"/>
              <a:t>Transparencia en </a:t>
            </a:r>
            <a:r>
              <a:rPr lang="es-ES" baseline="0" dirty="0" err="1" smtClean="0"/>
              <a:t>Bizkaia</a:t>
            </a:r>
            <a:endParaRPr lang="es-ES" baseline="0" dirty="0" smtClean="0"/>
          </a:p>
          <a:p>
            <a:r>
              <a:rPr lang="es-ES" baseline="0" dirty="0" smtClean="0"/>
              <a:t>Típicamente se requiere importantes inversiones para acometer un proyecto de </a:t>
            </a:r>
            <a:r>
              <a:rPr lang="es-ES" baseline="0" dirty="0" err="1" smtClean="0"/>
              <a:t>smart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ciy</a:t>
            </a:r>
            <a:endParaRPr lang="es-ES" baseline="0" dirty="0" smtClean="0"/>
          </a:p>
          <a:p>
            <a:r>
              <a:rPr lang="es-ES" baseline="0" dirty="0" smtClean="0"/>
              <a:t>Que no requiera rehacer la ciudad sino simplemente transformarlo, adaptarla, adecuarla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28</a:t>
            </a:fld>
            <a:endParaRPr lang="es-ES_tradnl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Para</a:t>
            </a:r>
            <a:r>
              <a:rPr lang="es-ES" baseline="0" dirty="0" smtClean="0"/>
              <a:t> ello definirá una plataforma asumiendo conectividad ubicua, uso de dispositivos en cualquier lugar y momento, las aplicaciones como servicios en la nube, uso de estándares abiertos, servicios basados en la localización y contexto del usuario, datos en tiempo real provistos por sensores, análisis avanzado de datos masivos en tiempo real, datos abiertos, datos sociales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29</a:t>
            </a:fld>
            <a:endParaRPr lang="es-ES_trad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3</a:t>
            </a:fld>
            <a:endParaRPr lang="es-ES_tradnl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30</a:t>
            </a:fld>
            <a:endParaRPr lang="es-ES_tradnl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sz="2000" b="1" dirty="0" smtClean="0"/>
              <a:t>¿QUÉ? </a:t>
            </a:r>
          </a:p>
          <a:p>
            <a:pPr lvl="1"/>
            <a:r>
              <a:rPr lang="es-ES" sz="1800" dirty="0" smtClean="0"/>
              <a:t>Plataforma software abierta que de modo flexible y escalable provea un </a:t>
            </a:r>
            <a:r>
              <a:rPr lang="es-ES" sz="1800" dirty="0" err="1" smtClean="0"/>
              <a:t>marketplace</a:t>
            </a:r>
            <a:r>
              <a:rPr lang="es-ES" sz="1800" dirty="0" smtClean="0"/>
              <a:t> de servicios y datos urbanos</a:t>
            </a:r>
          </a:p>
          <a:p>
            <a:r>
              <a:rPr lang="es-ES" sz="2000" b="1" dirty="0" smtClean="0"/>
              <a:t>¿CÓMO? </a:t>
            </a:r>
          </a:p>
          <a:p>
            <a:pPr lvl="1"/>
            <a:r>
              <a:rPr lang="es-ES" sz="1800" dirty="0" smtClean="0"/>
              <a:t>Procesando y dando sentido a los datos aportados por infraestructuras sensoriales, datos abiertos del municipio y la información en redes sociales sobre el mismo, incluso la informacion contribuida por los propios ciudadanos o por empresas con un fin comercial</a:t>
            </a:r>
          </a:p>
          <a:p>
            <a:r>
              <a:rPr lang="es-ES" sz="2000" b="1" dirty="0" smtClean="0"/>
              <a:t>¿POR QUÉ?</a:t>
            </a:r>
          </a:p>
          <a:p>
            <a:pPr lvl="1"/>
            <a:r>
              <a:rPr lang="es-ES" sz="1800" dirty="0" smtClean="0"/>
              <a:t>Mejorar la administración municipal, ofrecer oportunidades de negocio a las empresas proveedoras de servicios y nuevos datos agregados, ofrecer servicios urbanos a los ciudadanos, visitantes, y empresas</a:t>
            </a:r>
          </a:p>
          <a:p>
            <a:r>
              <a:rPr lang="es-ES" sz="2000" b="1" dirty="0" smtClean="0"/>
              <a:t>¿DÓNDE?</a:t>
            </a:r>
          </a:p>
          <a:p>
            <a:pPr lvl="1"/>
            <a:r>
              <a:rPr lang="es-ES" sz="1800" dirty="0" smtClean="0"/>
              <a:t>Usará 2 municipios de </a:t>
            </a:r>
            <a:r>
              <a:rPr lang="es-ES" sz="1800" dirty="0" err="1" smtClean="0"/>
              <a:t>Bizkaia</a:t>
            </a:r>
            <a:r>
              <a:rPr lang="es-ES" sz="1800" dirty="0" smtClean="0"/>
              <a:t> como un Living </a:t>
            </a:r>
            <a:r>
              <a:rPr lang="es-ES" sz="1800" dirty="0" err="1" smtClean="0"/>
              <a:t>Lab</a:t>
            </a:r>
            <a:r>
              <a:rPr lang="es-ES" sz="1800" dirty="0" smtClean="0"/>
              <a:t> donde evaluar y demostrar las oportunidades de negocio de este enfoque</a:t>
            </a: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31</a:t>
            </a:fld>
            <a:endParaRPr lang="es-ES_tradnl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32</a:t>
            </a:fld>
            <a:endParaRPr lang="es-ES_tradnl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33</a:t>
            </a:fld>
            <a:endParaRPr lang="es-ES_tradnl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2 Marcador de notas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ES" dirty="0" smtClean="0"/>
          </a:p>
        </p:txBody>
      </p:sp>
      <p:sp>
        <p:nvSpPr>
          <p:cNvPr id="922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3F7443-277C-4BFB-A918-94DC18E069B5}" type="slidenum">
              <a:rPr lang="es-ES_tradnl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s-ES_tradnl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4</a:t>
            </a:fld>
            <a:endParaRPr lang="es-ES_trad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5</a:t>
            </a:fld>
            <a:endParaRPr lang="es-ES_trad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6</a:t>
            </a:fld>
            <a:endParaRPr lang="es-ES_trad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7</a:t>
            </a:fld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8</a:t>
            </a:fld>
            <a:endParaRPr lang="es-ES_trad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134A120-D23F-4C35-AA7F-6DC96E56116A}" type="slidenum">
              <a:rPr lang="es-ES_tradnl" smtClean="0"/>
              <a:pPr>
                <a:defRPr/>
              </a:pPr>
              <a:t>9</a:t>
            </a:fld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dirty="0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DC6480-7D0B-4AF1-A009-8AD30E87BE9E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5DEB64-5A3B-42FF-9F18-BC701393890B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E5C6F-3E58-4561-A559-4999488CDF4A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FF1DF-27B6-4560-87D4-78C357C850E7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D93CF-F147-4550-9731-7DFB6014D698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4242-AA2F-4351-B09D-CFE7A2C80086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7900" y="274638"/>
            <a:ext cx="7194500" cy="1143000"/>
          </a:xfrm>
        </p:spPr>
        <p:txBody>
          <a:bodyPr/>
          <a:lstStyle>
            <a:lvl1pPr>
              <a:defRPr b="1"/>
            </a:lvl1pPr>
          </a:lstStyle>
          <a:p>
            <a:r>
              <a:rPr lang="es-ES" dirty="0" smtClean="0"/>
              <a:t>Haga clic para modificar el estilo de título del patrón</a:t>
            </a:r>
            <a:endParaRPr lang="es-ES_tradnl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E66D18-4CA4-4102-A2C2-3201A9AFAE53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8E1D3A-DFD7-4300-8B14-0C7A4244E36C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D0D2FD-6CCA-4C26-933F-C96D7CA23985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C9482A-78CD-4B5C-816B-86900E9C18D7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FBF80-8897-43B5-A764-F00841337E08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C74327-DFEB-42E2-9F61-C7A586BD4387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F541E-97B6-4D6E-8530-530A6067B791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1BD35-9B28-48B1-9D36-AA6512CECCAD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4E1A45-AD89-4192-BE0B-2A514BDA5180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50B07-CE63-4C61-9D71-E1748124CD55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13189-7F1C-49B6-9DDE-C1BDC0AF20CE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_tradnl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DDFF5-2EA7-4403-A232-47FC8B10082E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A27215-97C7-4AF4-90E6-F8E3480F382A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_tradnl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7EFBFB-E5A5-4B7A-A8F4-FE35FD5290B2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s-ES_tradnl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22606D-3C22-4025-9EE6-A0EAD621EEE1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Haga clic para modificar el estilo de título del patrón</a:t>
            </a:r>
          </a:p>
        </p:txBody>
      </p:sp>
      <p:sp>
        <p:nvSpPr>
          <p:cNvPr id="5123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Haga clic para modificar el estilo de texto del patrón</a:t>
            </a:r>
          </a:p>
          <a:p>
            <a:pPr lvl="1"/>
            <a:r>
              <a:rPr lang="en-GB" smtClean="0"/>
              <a:t>Segundo nivel</a:t>
            </a:r>
          </a:p>
          <a:p>
            <a:pPr lvl="2"/>
            <a:r>
              <a:rPr lang="en-GB" smtClean="0"/>
              <a:t>Tercer nivel</a:t>
            </a:r>
          </a:p>
          <a:p>
            <a:pPr lvl="3"/>
            <a:r>
              <a:rPr lang="en-GB" smtClean="0"/>
              <a:t>Cuarto nivel</a:t>
            </a:r>
          </a:p>
          <a:p>
            <a:pPr lvl="4"/>
            <a:r>
              <a:rPr lang="en-GB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981382DA-ED2C-493A-81F1-59B346A6C81B}" type="datetime1">
              <a:rPr lang="es-ES_tradnl"/>
              <a:pPr>
                <a:defRPr/>
              </a:pPr>
              <a:t>18/06/2012</a:t>
            </a:fld>
            <a:endParaRPr lang="es-ES_tradnl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6FF3C303-0CAF-4A97-811E-6A7AD797A059}" type="slidenum">
              <a:rPr lang="es-ES_tradnl"/>
              <a:pPr>
                <a:defRPr/>
              </a:pPr>
              <a:t>‹Nº›</a:t>
            </a:fld>
            <a:endParaRPr lang="es-ES_tradnl"/>
          </a:p>
        </p:txBody>
      </p:sp>
      <p:sp>
        <p:nvSpPr>
          <p:cNvPr id="9" name="4 Marcador de número de diapositiva"/>
          <p:cNvSpPr txBox="1">
            <a:spLocks/>
          </p:cNvSpPr>
          <p:nvPr userDrawn="1"/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DFCE786-9286-467B-A37C-D2B29205D359}" type="slidenum">
              <a:rPr lang="es-ES"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1200" dirty="0">
              <a:solidFill>
                <a:schemeClr val="tx1">
                  <a:tint val="75000"/>
                </a:schemeClr>
              </a:solidFill>
              <a:latin typeface="+mn-lt"/>
              <a:cs typeface="+mn-cs"/>
            </a:endParaRPr>
          </a:p>
        </p:txBody>
      </p:sp>
      <p:pic>
        <p:nvPicPr>
          <p:cNvPr id="12" name="6 Imagen" descr="morelab copy.jpg"/>
          <p:cNvPicPr>
            <a:picLocks noChangeAspect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668344" y="0"/>
            <a:ext cx="1463871" cy="91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021288"/>
            <a:ext cx="1900237" cy="82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072862" y="6237312"/>
            <a:ext cx="2071138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9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mailto:dipina@deusto.es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11" Type="http://schemas.openxmlformats.org/officeDocument/2006/relationships/image" Target="../media/image5.gif"/><Relationship Id="rId5" Type="http://schemas.openxmlformats.org/officeDocument/2006/relationships/hyperlink" Target="http://www.morelab.deusto.es/" TargetMode="External"/><Relationship Id="rId10" Type="http://schemas.openxmlformats.org/officeDocument/2006/relationships/hyperlink" Target="http://paginaspersonales.deusto.es/dipina/default_files/dipina.vcf" TargetMode="External"/><Relationship Id="rId4" Type="http://schemas.openxmlformats.org/officeDocument/2006/relationships/hyperlink" Target="http://paginaspersonales.deusto.es/dipina" TargetMode="External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groups.open.org.nz/groups/ninja-talk/files/f/19710-2010-11-04T092134Z/getting_clever_about_smart_cities_new_opportunities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ccessible_tourism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esa.un.org/unpd/wup/Analytical-Figures/Fig_2.ht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://www.w3.org/TR/wai-age-literature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pengardensblog.futuretext.com/archives/2012/03/a-manifesto-apps-for-smart-cities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/world-population-pyramids-1950-2050-2011-2?op=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://www.slideshare.net/dipina/" TargetMode="External"/><Relationship Id="rId7" Type="http://schemas.openxmlformats.org/officeDocument/2006/relationships/image" Target="../media/image1.jpeg"/><Relationship Id="rId12" Type="http://schemas.openxmlformats.org/officeDocument/2006/relationships/image" Target="../media/image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orelab.deusto.es/" TargetMode="External"/><Relationship Id="rId11" Type="http://schemas.openxmlformats.org/officeDocument/2006/relationships/hyperlink" Target="http://paginaspersonales.deusto.es/dipina/default_files/dipina.vcf" TargetMode="External"/><Relationship Id="rId5" Type="http://schemas.openxmlformats.org/officeDocument/2006/relationships/hyperlink" Target="http://paginaspersonales.deusto.es/dipina" TargetMode="External"/><Relationship Id="rId10" Type="http://schemas.openxmlformats.org/officeDocument/2006/relationships/image" Target="../media/image4.jpeg"/><Relationship Id="rId4" Type="http://schemas.openxmlformats.org/officeDocument/2006/relationships/hyperlink" Target="mailto:dipina@deusto.es" TargetMode="Externa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-01.ibm.com/software/ucd/gallery/accessMyNYC_research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bioulu.fi/en/UBI-summer-school-2011-workshop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libredebarreras.es/informacion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yectoviable.com/" TargetMode="External"/><Relationship Id="rId5" Type="http://schemas.openxmlformats.org/officeDocument/2006/relationships/image" Target="../media/image11.jpeg"/><Relationship Id="rId4" Type="http://schemas.openxmlformats.org/officeDocument/2006/relationships/hyperlink" Target="http://libredebarreras.e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5786438"/>
            <a:ext cx="3357563" cy="107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22530" name="1 Título"/>
          <p:cNvSpPr>
            <a:spLocks noGrp="1"/>
          </p:cNvSpPr>
          <p:nvPr>
            <p:ph type="ctrTitle"/>
          </p:nvPr>
        </p:nvSpPr>
        <p:spPr>
          <a:xfrm>
            <a:off x="0" y="2102991"/>
            <a:ext cx="9144000" cy="1470025"/>
          </a:xfrm>
        </p:spPr>
        <p:txBody>
          <a:bodyPr/>
          <a:lstStyle/>
          <a:p>
            <a:r>
              <a:rPr lang="es-ES" sz="4000" b="1" dirty="0" smtClean="0"/>
              <a:t/>
            </a:r>
            <a:br>
              <a:rPr lang="es-ES" sz="4000" b="1" dirty="0" smtClean="0"/>
            </a:br>
            <a:r>
              <a:rPr lang="es-ES" sz="4000" b="1" dirty="0" smtClean="0"/>
              <a:t/>
            </a:r>
            <a:br>
              <a:rPr lang="es-ES" sz="4000" b="1" dirty="0" smtClean="0"/>
            </a:br>
            <a:r>
              <a:rPr lang="en-US" b="1" dirty="0" smtClean="0"/>
              <a:t>Towards Ambient Assisted Cities and </a:t>
            </a:r>
            <a:r>
              <a:rPr lang="en-US" b="1" dirty="0" smtClean="0"/>
              <a:t>Citizens</a:t>
            </a:r>
            <a:br>
              <a:rPr lang="en-US" b="1" dirty="0" smtClean="0"/>
            </a:b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800" b="1" dirty="0" smtClean="0"/>
              <a:t/>
            </a:r>
            <a:br>
              <a:rPr lang="es-ES" sz="800" b="1" dirty="0" smtClean="0"/>
            </a:br>
            <a:r>
              <a:rPr lang="en-GB" sz="800" dirty="0" smtClean="0"/>
              <a:t/>
            </a:r>
            <a:br>
              <a:rPr lang="en-GB" sz="800" dirty="0" smtClean="0"/>
            </a:br>
            <a:r>
              <a:rPr lang="en-GB" sz="2000" b="1" dirty="0" smtClean="0"/>
              <a:t>Dr. Diego López-de-Ipiña González-de-Artaza 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DeustoTech-INTERNET, DeustoTech – </a:t>
            </a:r>
            <a:r>
              <a:rPr lang="en-GB" sz="2000" dirty="0" err="1" smtClean="0"/>
              <a:t>Deusto</a:t>
            </a:r>
            <a:r>
              <a:rPr lang="en-GB" sz="2000" dirty="0" smtClean="0"/>
              <a:t> Institute of </a:t>
            </a:r>
            <a:r>
              <a:rPr lang="en-GB" sz="2000" dirty="0" smtClean="0"/>
              <a:t>Technology</a:t>
            </a:r>
            <a:br>
              <a:rPr lang="en-GB" sz="2000" dirty="0" smtClean="0"/>
            </a:br>
            <a:r>
              <a:rPr lang="en-GB" sz="2000" dirty="0" smtClean="0"/>
              <a:t>Madrid, 21 de </a:t>
            </a:r>
            <a:r>
              <a:rPr lang="en-GB" sz="2000" dirty="0" err="1" smtClean="0"/>
              <a:t>Junio</a:t>
            </a:r>
            <a:r>
              <a:rPr lang="en-GB" sz="2000" dirty="0" smtClean="0"/>
              <a:t> de 2012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err="1" smtClean="0">
                <a:hlinkClick r:id="rId3"/>
              </a:rPr>
              <a:t>dipina@deusto.es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>
                <a:hlinkClick r:id="rId4"/>
              </a:rPr>
              <a:t>http://paginaspersonales.deusto.es/dipina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>
                <a:hlinkClick r:id="rId5"/>
              </a:rPr>
              <a:t>http://www.morelab.deusto.es</a:t>
            </a:r>
            <a:r>
              <a:rPr lang="en-GB" sz="2000" dirty="0" smtClean="0"/>
              <a:t> </a:t>
            </a:r>
            <a:r>
              <a:rPr lang="en-GB" sz="2400" dirty="0" smtClean="0"/>
              <a:t/>
            </a:r>
            <a:br>
              <a:rPr lang="en-GB" sz="2400" dirty="0" smtClean="0"/>
            </a:br>
            <a:endParaRPr lang="en-GB" sz="2400" dirty="0" smtClean="0"/>
          </a:p>
        </p:txBody>
      </p:sp>
      <p:pic>
        <p:nvPicPr>
          <p:cNvPr id="12" name="6 Imagen" descr="morelab copy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0"/>
            <a:ext cx="2048256" cy="128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37886" y="5733256"/>
            <a:ext cx="260611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512" y="116632"/>
            <a:ext cx="30194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 descr="asepi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5536" y="6021288"/>
            <a:ext cx="1285875" cy="571501"/>
          </a:xfrm>
          <a:prstGeom prst="rect">
            <a:avLst/>
          </a:prstGeom>
          <a:noFill/>
        </p:spPr>
      </p:pic>
      <p:pic>
        <p:nvPicPr>
          <p:cNvPr id="9" name="8 Imagen" descr="l-b72szj&amp;MODULE_SIZE=6&amp;name=Diego's vCard&amp;MARGIN=2&amp;ENCODING=BYTE&amp;type=link&amp;MODE=TEXT&amp;a=view">
            <a:hlinkClick r:id="rId10"/>
          </p:cNvPr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23928" y="5219065"/>
            <a:ext cx="1466215" cy="163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-18256"/>
            <a:ext cx="7194500" cy="1143000"/>
          </a:xfrm>
        </p:spPr>
        <p:txBody>
          <a:bodyPr/>
          <a:lstStyle/>
          <a:p>
            <a:r>
              <a:rPr lang="es-ES" dirty="0" smtClean="0"/>
              <a:t>Global </a:t>
            </a:r>
            <a:r>
              <a:rPr lang="es-ES" dirty="0" err="1" smtClean="0"/>
              <a:t>Smart</a:t>
            </a:r>
            <a:r>
              <a:rPr lang="es-ES" dirty="0" smtClean="0"/>
              <a:t> City </a:t>
            </a:r>
            <a:r>
              <a:rPr lang="es-ES" dirty="0" err="1" smtClean="0"/>
              <a:t>Initiatives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51520" y="1207293"/>
            <a:ext cx="8229600" cy="4525963"/>
          </a:xfrm>
        </p:spPr>
        <p:txBody>
          <a:bodyPr/>
          <a:lstStyle/>
          <a:p>
            <a:r>
              <a:rPr lang="en-GB" sz="2400" dirty="0" smtClean="0"/>
              <a:t>IBM the Smarter City</a:t>
            </a:r>
          </a:p>
          <a:p>
            <a:r>
              <a:rPr lang="en-GB" sz="2400" dirty="0" smtClean="0"/>
              <a:t>SIEMENS mobility solution</a:t>
            </a:r>
          </a:p>
          <a:p>
            <a:r>
              <a:rPr lang="en-GB" sz="2400" dirty="0" smtClean="0"/>
              <a:t>CISCO </a:t>
            </a:r>
            <a:r>
              <a:rPr lang="en-GB" sz="2400" dirty="0" err="1" smtClean="0"/>
              <a:t>Smart+Connected</a:t>
            </a:r>
            <a:r>
              <a:rPr lang="en-GB" sz="2400" dirty="0" smtClean="0"/>
              <a:t> Communities</a:t>
            </a:r>
          </a:p>
          <a:p>
            <a:r>
              <a:rPr lang="en-GB" sz="2400" dirty="0" smtClean="0"/>
              <a:t>Philips </a:t>
            </a:r>
            <a:r>
              <a:rPr lang="en-GB" sz="2400" dirty="0" err="1" smtClean="0"/>
              <a:t>Livable</a:t>
            </a:r>
            <a:r>
              <a:rPr lang="en-GB" sz="2400" dirty="0" smtClean="0"/>
              <a:t> City</a:t>
            </a:r>
            <a:endParaRPr lang="en-GB" sz="2400" dirty="0"/>
          </a:p>
        </p:txBody>
      </p:sp>
      <p:pic>
        <p:nvPicPr>
          <p:cNvPr id="184323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38475" y="2543175"/>
            <a:ext cx="6105525" cy="431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work enhancing Accessibility in Public Spaces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11349"/>
            <a:ext cx="8229600" cy="4525963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BlindShopping</a:t>
            </a:r>
            <a:r>
              <a:rPr lang="en-US" dirty="0" smtClean="0"/>
              <a:t>: Enabling Accessible Shopping for Visually Impaired People through Mobile </a:t>
            </a:r>
            <a:r>
              <a:rPr lang="en-US" dirty="0" smtClean="0"/>
              <a:t>Technologies</a:t>
            </a:r>
          </a:p>
          <a:p>
            <a:pPr lvl="1"/>
            <a:r>
              <a:rPr lang="en-US" dirty="0" smtClean="0"/>
              <a:t>How to translate this to the Smart Cities domain?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Imhotep</a:t>
            </a:r>
            <a:r>
              <a:rPr lang="en-US" dirty="0" smtClean="0"/>
              <a:t>: </a:t>
            </a:r>
            <a:r>
              <a:rPr lang="en-US" dirty="0" smtClean="0"/>
              <a:t>User-conscious </a:t>
            </a:r>
            <a:r>
              <a:rPr lang="en-US" dirty="0" smtClean="0"/>
              <a:t>adaptable mobile </a:t>
            </a:r>
            <a:r>
              <a:rPr lang="en-US" dirty="0" smtClean="0"/>
              <a:t>interfaces</a:t>
            </a:r>
          </a:p>
          <a:p>
            <a:pPr lvl="1"/>
            <a:r>
              <a:rPr lang="en-US" dirty="0" smtClean="0"/>
              <a:t>How to apply it to Urban Apps?</a:t>
            </a:r>
            <a:endParaRPr lang="en-US" dirty="0" smtClean="0"/>
          </a:p>
          <a:p>
            <a:pPr>
              <a:buNone/>
            </a:pP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274638"/>
            <a:ext cx="7194500" cy="1143000"/>
          </a:xfrm>
        </p:spPr>
        <p:txBody>
          <a:bodyPr/>
          <a:lstStyle/>
          <a:p>
            <a:r>
              <a:rPr lang="es-ES" dirty="0" err="1" smtClean="0"/>
              <a:t>BlindShopping</a:t>
            </a:r>
            <a:r>
              <a:rPr lang="es-ES" dirty="0" smtClean="0"/>
              <a:t> – </a:t>
            </a:r>
            <a:r>
              <a:rPr lang="es-ES" dirty="0" err="1" smtClean="0"/>
              <a:t>Motivation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Blind people</a:t>
            </a:r>
          </a:p>
          <a:p>
            <a:pPr lvl="1"/>
            <a:r>
              <a:rPr lang="en-US" sz="2400" dirty="0" smtClean="0"/>
              <a:t>70000 in Spain </a:t>
            </a:r>
            <a:r>
              <a:rPr lang="en-US" sz="2400" i="1" dirty="0" smtClean="0"/>
              <a:t>(ONCE,2009)</a:t>
            </a:r>
          </a:p>
          <a:p>
            <a:pPr lvl="1"/>
            <a:r>
              <a:rPr lang="en-US" sz="2400" dirty="0" smtClean="0"/>
              <a:t>Difficulties in their daily life tasks</a:t>
            </a:r>
          </a:p>
          <a:p>
            <a:pPr lvl="1">
              <a:buNone/>
            </a:pPr>
            <a:endParaRPr lang="en-US" sz="2500" dirty="0" smtClean="0"/>
          </a:p>
          <a:p>
            <a:r>
              <a:rPr lang="en-US" sz="2800" dirty="0" err="1" smtClean="0"/>
              <a:t>Smartphones</a:t>
            </a:r>
            <a:endParaRPr lang="en-US" sz="2800" dirty="0" smtClean="0"/>
          </a:p>
          <a:p>
            <a:pPr lvl="1"/>
            <a:r>
              <a:rPr lang="en-US" sz="2400" dirty="0" smtClean="0"/>
              <a:t>Increasing </a:t>
            </a:r>
            <a:r>
              <a:rPr lang="en-US" sz="2400" dirty="0" smtClean="0"/>
              <a:t>computing, communication and sensing capabilities</a:t>
            </a:r>
          </a:p>
          <a:p>
            <a:pPr lvl="1"/>
            <a:r>
              <a:rPr lang="en-US" sz="2400" dirty="0" smtClean="0"/>
              <a:t>Sensorial complement for visually impaired</a:t>
            </a:r>
          </a:p>
          <a:p>
            <a:pPr lvl="1">
              <a:buNone/>
            </a:pPr>
            <a:endParaRPr lang="es-ES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7375" y="1628775"/>
            <a:ext cx="1738313" cy="180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20272" y="4293096"/>
            <a:ext cx="1590675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BlindShopping</a:t>
            </a:r>
            <a:r>
              <a:rPr lang="en-US" dirty="0" smtClean="0"/>
              <a:t> </a:t>
            </a:r>
            <a:r>
              <a:rPr lang="en-US" dirty="0" smtClean="0"/>
              <a:t>Platform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Goal</a:t>
            </a:r>
            <a:r>
              <a:rPr lang="en-US" dirty="0" smtClean="0"/>
              <a:t>: A platform that enables blind people to shop autonomously in a </a:t>
            </a:r>
            <a:r>
              <a:rPr lang="en-US" dirty="0" smtClean="0"/>
              <a:t>supermarket</a:t>
            </a:r>
          </a:p>
          <a:p>
            <a:pPr>
              <a:defRPr/>
            </a:pPr>
            <a:r>
              <a:rPr lang="en-US" dirty="0" smtClean="0"/>
              <a:t>What does it contribute with?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navigation system</a:t>
            </a:r>
          </a:p>
          <a:p>
            <a:pPr lvl="1">
              <a:defRPr/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product browsing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mechanism</a:t>
            </a:r>
          </a:p>
          <a:p>
            <a:pPr marL="342900" lvl="1" indent="-342900">
              <a:buFont typeface="Arial" pitchFamily="34" charset="0"/>
              <a:buChar char="•"/>
              <a:defRPr/>
            </a:pPr>
            <a:r>
              <a:rPr lang="en-US" dirty="0" smtClean="0"/>
              <a:t>Directly applicable to the Smart City domain:</a:t>
            </a:r>
          </a:p>
          <a:p>
            <a:pPr marL="742950" lvl="2" indent="-342900">
              <a:defRPr/>
            </a:pPr>
            <a:r>
              <a:rPr lang="en-US" dirty="0" smtClean="0"/>
              <a:t>Enabling blind </a:t>
            </a:r>
            <a:r>
              <a:rPr lang="en-US" dirty="0" smtClean="0"/>
              <a:t>people to navigate and browse </a:t>
            </a:r>
            <a:r>
              <a:rPr lang="en-US" dirty="0" smtClean="0"/>
              <a:t>through the real-world’s objects and services</a:t>
            </a:r>
            <a:endParaRPr lang="en-US" dirty="0" smtClean="0"/>
          </a:p>
          <a:p>
            <a:pPr>
              <a:defRPr/>
            </a:pPr>
            <a:endParaRPr lang="en-US" b="1" dirty="0" smtClean="0"/>
          </a:p>
          <a:p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Navigation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Guides the blind user inside the supermarket</a:t>
            </a:r>
          </a:p>
          <a:p>
            <a:pPr lvl="1"/>
            <a:r>
              <a:rPr lang="en-US" dirty="0" smtClean="0"/>
              <a:t>Verbal interaction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Location defined by:</a:t>
            </a:r>
          </a:p>
          <a:p>
            <a:pPr lvl="1"/>
            <a:r>
              <a:rPr lang="en-US" dirty="0" smtClean="0"/>
              <a:t>RFID tags distributed throughout the corridors</a:t>
            </a:r>
          </a:p>
          <a:p>
            <a:pPr lvl="1"/>
            <a:r>
              <a:rPr lang="en-US" dirty="0" smtClean="0"/>
              <a:t>RFID reader attached to the white cane</a:t>
            </a:r>
          </a:p>
          <a:p>
            <a:pPr>
              <a:buNone/>
            </a:pPr>
            <a:endParaRPr lang="en-US" dirty="0" smtClean="0"/>
          </a:p>
          <a:p>
            <a:endParaRPr lang="es-ES" dirty="0"/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0807" y="5022006"/>
            <a:ext cx="1117600" cy="1116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6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082" y="5085184"/>
            <a:ext cx="988214" cy="1411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C:\Documents and Settings\Unai\Escritorio\tagrunn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59039" y="5002878"/>
            <a:ext cx="1415480" cy="1213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 descr="hablando al movil_red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52120" y="2204864"/>
            <a:ext cx="1878922" cy="1463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274638"/>
            <a:ext cx="7194500" cy="1143000"/>
          </a:xfrm>
        </p:spPr>
        <p:txBody>
          <a:bodyPr/>
          <a:lstStyle/>
          <a:p>
            <a:r>
              <a:rPr lang="es-ES" dirty="0" err="1" smtClean="0"/>
              <a:t>Product</a:t>
            </a:r>
            <a:r>
              <a:rPr lang="es-ES" dirty="0" smtClean="0"/>
              <a:t> </a:t>
            </a:r>
            <a:r>
              <a:rPr lang="es-ES" dirty="0" err="1" smtClean="0"/>
              <a:t>Recognition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/>
          <a:lstStyle/>
          <a:p>
            <a:pPr>
              <a:defRPr/>
            </a:pPr>
            <a:r>
              <a:rPr lang="en-US" sz="3600" dirty="0" smtClean="0"/>
              <a:t>Tells the user information about products</a:t>
            </a:r>
          </a:p>
          <a:p>
            <a:pPr>
              <a:defRPr/>
            </a:pPr>
            <a:r>
              <a:rPr lang="en-US" sz="3600" dirty="0" smtClean="0"/>
              <a:t>Based on QR Codes </a:t>
            </a:r>
          </a:p>
          <a:p>
            <a:pPr lvl="1">
              <a:defRPr/>
            </a:pPr>
            <a:r>
              <a:rPr lang="en-US" sz="3200" dirty="0" smtClean="0"/>
              <a:t>recognized by camera</a:t>
            </a:r>
          </a:p>
          <a:p>
            <a:pPr lvl="1">
              <a:defRPr/>
            </a:pPr>
            <a:r>
              <a:rPr lang="en-US" sz="3200" dirty="0" smtClean="0"/>
              <a:t>one per product on the shelf</a:t>
            </a:r>
          </a:p>
          <a:p>
            <a:pPr>
              <a:defRPr/>
            </a:pPr>
            <a:r>
              <a:rPr lang="en-US" sz="3600" dirty="0" smtClean="0"/>
              <a:t>Verbal description</a:t>
            </a:r>
            <a:endParaRPr lang="es-ES" sz="3600" dirty="0" smtClean="0"/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248" y="2204864"/>
            <a:ext cx="2159000" cy="168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6" descr="C:\Users\Alguien\Documents\My Dropbox\Compartido treelogic\imagenes temporales\movil q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221088"/>
            <a:ext cx="2016125" cy="1836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0" name="Picture 2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26000" y="5057775"/>
            <a:ext cx="1930400" cy="158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2" name="Picture 2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6950" y="5041900"/>
            <a:ext cx="1949450" cy="1598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6" name="Picture 18" descr="C:\Users\Alguien\Documents\My Dropbox\Compartido treelogic\imagenes temporales\fondo super con producto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713" y="852488"/>
            <a:ext cx="6524625" cy="401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30538" y="5056659"/>
            <a:ext cx="287337" cy="18097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24075" y="5129684"/>
            <a:ext cx="431800" cy="215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619250" y="5583709"/>
            <a:ext cx="431800" cy="215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3" name="Rectangle 12"/>
          <p:cNvSpPr/>
          <p:nvPr/>
        </p:nvSpPr>
        <p:spPr>
          <a:xfrm>
            <a:off x="2124075" y="5583709"/>
            <a:ext cx="431800" cy="215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sp>
        <p:nvSpPr>
          <p:cNvPr id="14" name="Rectangle 13"/>
          <p:cNvSpPr/>
          <p:nvPr/>
        </p:nvSpPr>
        <p:spPr>
          <a:xfrm>
            <a:off x="1619250" y="5112221"/>
            <a:ext cx="431800" cy="2159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</p:txBody>
      </p:sp>
      <p:pic>
        <p:nvPicPr>
          <p:cNvPr id="6154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81125" y="4986809"/>
            <a:ext cx="1339850" cy="1012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46225" y="4997921"/>
            <a:ext cx="1009650" cy="1001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359150" y="5059834"/>
            <a:ext cx="288925" cy="18097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027363" y="5299546"/>
            <a:ext cx="287337" cy="179388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59150" y="5328121"/>
            <a:ext cx="288925" cy="180975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030538" y="5512271"/>
            <a:ext cx="287337" cy="179388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3359150" y="5512271"/>
            <a:ext cx="288925" cy="179388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ES">
              <a:solidFill>
                <a:schemeClr val="lt1"/>
              </a:solidFill>
              <a:latin typeface="+mn-lt"/>
              <a:ea typeface="+mn-ea"/>
            </a:endParaRPr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68400" y="4893146"/>
            <a:ext cx="1571625" cy="120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6162" name="Picture 1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862263" y="5010621"/>
            <a:ext cx="990600" cy="75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890838" y="4950296"/>
            <a:ext cx="9366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7963" y="4950296"/>
            <a:ext cx="1223962" cy="935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-107950" y="1603375"/>
            <a:ext cx="2695575" cy="271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-222104">
            <a:off x="52388" y="1425575"/>
            <a:ext cx="2060575" cy="280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</p:pic>
      <p:pic>
        <p:nvPicPr>
          <p:cNvPr id="2071" name="Picture 23" descr="C:\Users\Alguien\Documents\My Dropbox\Compartido treelogic\imagenes temporales\dedo L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897688" y="4864100"/>
            <a:ext cx="1673225" cy="178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8" name="Picture 20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806950" y="5041900"/>
            <a:ext cx="1943100" cy="159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2" name="Picture 14" descr="C:\Users\Alguien\Documents\My Dropbox\Compartido treelogic\imagenes temporales\dedo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897688" y="4849813"/>
            <a:ext cx="1655762" cy="179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4" name="Picture 26" descr="C:\Users\Alguien\Documents\My Dropbox\Compartido treelogic\imagenes temporales\movil qr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897688" y="4854575"/>
            <a:ext cx="1655762" cy="181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1548570">
            <a:off x="4467225" y="1808163"/>
            <a:ext cx="341313" cy="642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35038" y="642938"/>
            <a:ext cx="1368425" cy="112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42054E-6 L 0.13386 -0.2334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-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377E-6 4.53324E-6 L 0.19695 -0.23628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" y="-1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13046E-6 L 0.38594 -0.3021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" y="-1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7007E-6 4.47478E-6 L 0.44901 -0.3021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4" y="-1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2073E-6 L 0.03489 -0.5165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2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41129E-6 L 0.19271 -0.5517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" y="-2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58154E-6 L 0.37344 -0.5826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" y="-2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3759E-6 L -0.00122 -0.37012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6.8471E-7 L 0.14826 -0.4092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" y="-2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143E-7 2.81351E-6 L 0.3375 -0.43591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34515E-7 -3.18834E-6 L 0.34098 -0.00532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" y="-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 nodeType="clickPar">
                      <p:stCondLst>
                        <p:cond delay="indefinite"/>
                      </p:stCondLst>
                      <p:childTnLst>
                        <p:par>
                          <p:cTn id="1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 nodeType="clickPar">
                      <p:stCondLst>
                        <p:cond delay="indefinite"/>
                      </p:stCondLst>
                      <p:childTnLst>
                        <p:par>
                          <p:cTn id="1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Platform Architecture</a:t>
            </a:r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9463" y="3218780"/>
            <a:ext cx="439737" cy="4397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3100" y="2626642"/>
            <a:ext cx="596900" cy="1143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27925" y="2325017"/>
            <a:ext cx="854075" cy="1041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0" y="4925342"/>
            <a:ext cx="1038225" cy="88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5292055"/>
            <a:ext cx="685800" cy="4524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02088" y="1559842"/>
            <a:ext cx="569912" cy="5334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057400" y="1636042"/>
            <a:ext cx="685800" cy="68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67000" y="3188617"/>
            <a:ext cx="504825" cy="504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914400" y="3236242"/>
            <a:ext cx="18288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206500" y="2998117"/>
            <a:ext cx="1549400" cy="330200"/>
            <a:chOff x="760" y="2058"/>
            <a:chExt cx="976" cy="208"/>
          </a:xfrm>
        </p:grpSpPr>
        <p:pic>
          <p:nvPicPr>
            <p:cNvPr id="14" name="Picture 12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760" y="2058"/>
              <a:ext cx="976" cy="20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768" y="2063"/>
              <a:ext cx="960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>
                  <a:solidFill>
                    <a:srgbClr val="FFFFFF"/>
                  </a:solidFill>
                  <a:latin typeface="Trebuchet MS" pitchFamily="34" charset="0"/>
                </a:rPr>
                <a:t>QR Code reading</a:t>
              </a:r>
            </a:p>
          </p:txBody>
        </p:sp>
      </p:grpSp>
      <p:pic>
        <p:nvPicPr>
          <p:cNvPr id="16" name="Picture 14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095875" y="2626642"/>
            <a:ext cx="2830513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13" name="Group 15"/>
          <p:cNvGrpSpPr>
            <a:grpSpLocks/>
          </p:cNvGrpSpPr>
          <p:nvPr/>
        </p:nvGrpSpPr>
        <p:grpSpPr bwMode="auto">
          <a:xfrm>
            <a:off x="4932363" y="2440905"/>
            <a:ext cx="1931987" cy="328612"/>
            <a:chOff x="3107" y="1667"/>
            <a:chExt cx="1217" cy="207"/>
          </a:xfrm>
        </p:grpSpPr>
        <p:pic>
          <p:nvPicPr>
            <p:cNvPr id="18" name="Picture 16"/>
            <p:cNvPicPr>
              <a:picLocks noChangeAspect="1" noChangeArrowheads="1"/>
            </p:cNvPicPr>
            <p:nvPr/>
          </p:nvPicPr>
          <p:blipFill>
            <a:blip r:embed="rId14" cstate="print"/>
            <a:srcRect/>
            <a:stretch>
              <a:fillRect/>
            </a:stretch>
          </p:blipFill>
          <p:spPr bwMode="auto">
            <a:xfrm>
              <a:off x="3107" y="1667"/>
              <a:ext cx="1217" cy="20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3168" y="1672"/>
              <a:ext cx="1060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>
                  <a:solidFill>
                    <a:srgbClr val="FFFFFF"/>
                  </a:solidFill>
                  <a:latin typeface="Trebuchet MS" pitchFamily="34" charset="0"/>
                </a:rPr>
                <a:t>Web-Service query</a:t>
              </a:r>
            </a:p>
          </p:txBody>
        </p:sp>
      </p:grpSp>
      <p:pic>
        <p:nvPicPr>
          <p:cNvPr id="20" name="Picture 1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038600" y="3236242"/>
            <a:ext cx="3200400" cy="457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17" name="Group 19"/>
          <p:cNvGrpSpPr>
            <a:grpSpLocks/>
          </p:cNvGrpSpPr>
          <p:nvPr/>
        </p:nvGrpSpPr>
        <p:grpSpPr bwMode="auto">
          <a:xfrm>
            <a:off x="4932363" y="2982242"/>
            <a:ext cx="1931987" cy="330200"/>
            <a:chOff x="3107" y="2008"/>
            <a:chExt cx="1413" cy="208"/>
          </a:xfrm>
        </p:grpSpPr>
        <p:pic>
          <p:nvPicPr>
            <p:cNvPr id="22" name="Picture 20"/>
            <p:cNvPicPr>
              <a:picLocks noChangeAspect="1" noChangeArrowheads="1"/>
            </p:cNvPicPr>
            <p:nvPr/>
          </p:nvPicPr>
          <p:blipFill>
            <a:blip r:embed="rId15" cstate="print"/>
            <a:srcRect/>
            <a:stretch>
              <a:fillRect/>
            </a:stretch>
          </p:blipFill>
          <p:spPr bwMode="auto">
            <a:xfrm>
              <a:off x="3107" y="2008"/>
              <a:ext cx="1413" cy="20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3122" y="2016"/>
              <a:ext cx="1221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>
                  <a:solidFill>
                    <a:srgbClr val="FFFFFF"/>
                  </a:solidFill>
                  <a:latin typeface="Trebuchet MS" pitchFamily="34" charset="0"/>
                </a:rPr>
                <a:t>Web-Service response</a:t>
              </a:r>
            </a:p>
          </p:txBody>
        </p:sp>
      </p:grpSp>
      <p:pic>
        <p:nvPicPr>
          <p:cNvPr id="24" name="Picture 2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-1159106">
            <a:off x="2727325" y="1751930"/>
            <a:ext cx="504825" cy="13335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1047750" y="2380580"/>
            <a:ext cx="1619250" cy="322262"/>
            <a:chOff x="660" y="1528"/>
            <a:chExt cx="1076" cy="346"/>
          </a:xfrm>
        </p:grpSpPr>
        <p:pic>
          <p:nvPicPr>
            <p:cNvPr id="26" name="Picture 24"/>
            <p:cNvPicPr>
              <a:picLocks noChangeAspect="1" noChangeArrowheads="1"/>
            </p:cNvPicPr>
            <p:nvPr/>
          </p:nvPicPr>
          <p:blipFill>
            <a:blip r:embed="rId17" cstate="print"/>
            <a:srcRect/>
            <a:stretch>
              <a:fillRect/>
            </a:stretch>
          </p:blipFill>
          <p:spPr bwMode="auto">
            <a:xfrm>
              <a:off x="660" y="1528"/>
              <a:ext cx="1076" cy="346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27" name="Text Box 25"/>
            <p:cNvSpPr txBox="1">
              <a:spLocks noChangeArrowheads="1"/>
            </p:cNvSpPr>
            <p:nvPr/>
          </p:nvSpPr>
          <p:spPr bwMode="auto">
            <a:xfrm>
              <a:off x="671" y="1536"/>
              <a:ext cx="991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>
                  <a:solidFill>
                    <a:srgbClr val="FFFFFF"/>
                  </a:solidFill>
                  <a:latin typeface="Trebuchet MS" pitchFamily="34" charset="0"/>
                </a:rPr>
                <a:t>Voice recognition</a:t>
              </a:r>
            </a:p>
          </p:txBody>
        </p:sp>
      </p:grpSp>
      <p:pic>
        <p:nvPicPr>
          <p:cNvPr id="28" name="Picture 2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467600" y="3541042"/>
            <a:ext cx="457200" cy="1084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5" name="Group 34"/>
          <p:cNvGrpSpPr>
            <a:grpSpLocks/>
          </p:cNvGrpSpPr>
          <p:nvPr/>
        </p:nvGrpSpPr>
        <p:grpSpPr bwMode="auto">
          <a:xfrm>
            <a:off x="7543800" y="3439442"/>
            <a:ext cx="860425" cy="330200"/>
            <a:chOff x="4535" y="2584"/>
            <a:chExt cx="1041" cy="208"/>
          </a:xfrm>
        </p:grpSpPr>
        <p:pic>
          <p:nvPicPr>
            <p:cNvPr id="30" name="Picture 35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535" y="2584"/>
              <a:ext cx="1041" cy="20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1" name="Text Box 36"/>
            <p:cNvSpPr txBox="1">
              <a:spLocks noChangeArrowheads="1"/>
            </p:cNvSpPr>
            <p:nvPr/>
          </p:nvSpPr>
          <p:spPr bwMode="auto">
            <a:xfrm>
              <a:off x="4547" y="2591"/>
              <a:ext cx="837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>
                  <a:solidFill>
                    <a:srgbClr val="FFFFFF"/>
                  </a:solidFill>
                  <a:latin typeface="Trebuchet MS" pitchFamily="34" charset="0"/>
                </a:rPr>
                <a:t>Server</a:t>
              </a:r>
            </a:p>
          </p:txBody>
        </p:sp>
      </p:grpSp>
      <p:pic>
        <p:nvPicPr>
          <p:cNvPr id="32" name="Picture 37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219200" y="5293642"/>
            <a:ext cx="2209800" cy="355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3" name="Picture 38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278188" y="4152230"/>
            <a:ext cx="457200" cy="7604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29" name="Group 39"/>
          <p:cNvGrpSpPr>
            <a:grpSpLocks/>
          </p:cNvGrpSpPr>
          <p:nvPr/>
        </p:nvGrpSpPr>
        <p:grpSpPr bwMode="auto">
          <a:xfrm>
            <a:off x="1511300" y="5039642"/>
            <a:ext cx="1536700" cy="330200"/>
            <a:chOff x="856" y="3352"/>
            <a:chExt cx="1148" cy="208"/>
          </a:xfrm>
        </p:grpSpPr>
        <p:pic>
          <p:nvPicPr>
            <p:cNvPr id="35" name="Picture 40"/>
            <p:cNvPicPr>
              <a:picLocks noChangeAspect="1" noChangeArrowheads="1"/>
            </p:cNvPicPr>
            <p:nvPr/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856" y="3352"/>
              <a:ext cx="1148" cy="20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6" name="Text Box 41"/>
            <p:cNvSpPr txBox="1">
              <a:spLocks noChangeArrowheads="1"/>
            </p:cNvSpPr>
            <p:nvPr/>
          </p:nvSpPr>
          <p:spPr bwMode="auto">
            <a:xfrm>
              <a:off x="864" y="3358"/>
              <a:ext cx="1134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>
                  <a:solidFill>
                    <a:srgbClr val="FFFFFF"/>
                  </a:solidFill>
                  <a:latin typeface="Trebuchet MS" pitchFamily="34" charset="0"/>
                </a:rPr>
                <a:t>RFID Tag reading</a:t>
              </a:r>
            </a:p>
          </p:txBody>
        </p:sp>
      </p:grpSp>
      <p:grpSp>
        <p:nvGrpSpPr>
          <p:cNvPr id="34" name="Group 42"/>
          <p:cNvGrpSpPr>
            <a:grpSpLocks/>
          </p:cNvGrpSpPr>
          <p:nvPr/>
        </p:nvGrpSpPr>
        <p:grpSpPr bwMode="auto">
          <a:xfrm>
            <a:off x="1743075" y="4363367"/>
            <a:ext cx="1685925" cy="538163"/>
            <a:chOff x="1098" y="2918"/>
            <a:chExt cx="979" cy="339"/>
          </a:xfrm>
        </p:grpSpPr>
        <p:pic>
          <p:nvPicPr>
            <p:cNvPr id="38" name="Picture 43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1098" y="2918"/>
              <a:ext cx="979" cy="20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39" name="Text Box 44"/>
            <p:cNvSpPr txBox="1">
              <a:spLocks noChangeArrowheads="1"/>
            </p:cNvSpPr>
            <p:nvPr/>
          </p:nvSpPr>
          <p:spPr bwMode="auto">
            <a:xfrm>
              <a:off x="1104" y="2926"/>
              <a:ext cx="967" cy="331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>
                  <a:solidFill>
                    <a:srgbClr val="FFFFFF"/>
                  </a:solidFill>
                  <a:latin typeface="Trebuchet MS" pitchFamily="34" charset="0"/>
                </a:rPr>
                <a:t>RFID info sending</a:t>
              </a:r>
            </a:p>
          </p:txBody>
        </p:sp>
      </p:grpSp>
      <p:pic>
        <p:nvPicPr>
          <p:cNvPr id="40" name="Picture 45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708400" y="1669380"/>
            <a:ext cx="457200" cy="9826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7" name="Group 46"/>
          <p:cNvGrpSpPr>
            <a:grpSpLocks/>
          </p:cNvGrpSpPr>
          <p:nvPr/>
        </p:nvGrpSpPr>
        <p:grpSpPr bwMode="auto">
          <a:xfrm>
            <a:off x="4419600" y="1940842"/>
            <a:ext cx="1677988" cy="330200"/>
            <a:chOff x="2634" y="1336"/>
            <a:chExt cx="1410" cy="208"/>
          </a:xfrm>
        </p:grpSpPr>
        <p:pic>
          <p:nvPicPr>
            <p:cNvPr id="42" name="Picture 47"/>
            <p:cNvPicPr>
              <a:picLocks noChangeAspect="1" noChangeArrowheads="1"/>
            </p:cNvPicPr>
            <p:nvPr/>
          </p:nvPicPr>
          <p:blipFill>
            <a:blip r:embed="rId24" cstate="print"/>
            <a:srcRect/>
            <a:stretch>
              <a:fillRect/>
            </a:stretch>
          </p:blipFill>
          <p:spPr bwMode="auto">
            <a:xfrm>
              <a:off x="2634" y="1336"/>
              <a:ext cx="1410" cy="20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43" name="Text Box 48"/>
            <p:cNvSpPr txBox="1">
              <a:spLocks noChangeArrowheads="1"/>
            </p:cNvSpPr>
            <p:nvPr/>
          </p:nvSpPr>
          <p:spPr bwMode="auto">
            <a:xfrm>
              <a:off x="2640" y="1342"/>
              <a:ext cx="1397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>
                  <a:solidFill>
                    <a:srgbClr val="FFFFFF"/>
                  </a:solidFill>
                  <a:latin typeface="Trebuchet MS" pitchFamily="34" charset="0"/>
                </a:rPr>
                <a:t>Speech Synthesis</a:t>
              </a:r>
            </a:p>
          </p:txBody>
        </p:sp>
      </p:grpSp>
      <p:pic>
        <p:nvPicPr>
          <p:cNvPr id="44" name="Picture 52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875088" y="3239417"/>
            <a:ext cx="739775" cy="301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5" name="Picture 53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3302000" y="3769642"/>
            <a:ext cx="508000" cy="508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46" name="Picture 4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451725" y="4628480"/>
            <a:ext cx="952500" cy="9509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41" name="Group 34"/>
          <p:cNvGrpSpPr>
            <a:grpSpLocks/>
          </p:cNvGrpSpPr>
          <p:nvPr/>
        </p:nvGrpSpPr>
        <p:grpSpPr bwMode="auto">
          <a:xfrm>
            <a:off x="6510338" y="5604792"/>
            <a:ext cx="2270125" cy="344488"/>
            <a:chOff x="4368" y="2584"/>
            <a:chExt cx="1208" cy="217"/>
          </a:xfrm>
        </p:grpSpPr>
        <p:pic>
          <p:nvPicPr>
            <p:cNvPr id="48" name="Picture 35"/>
            <p:cNvPicPr>
              <a:picLocks noChangeAspect="1" noChangeArrowheads="1"/>
            </p:cNvPicPr>
            <p:nvPr/>
          </p:nvPicPr>
          <p:blipFill>
            <a:blip r:embed="rId19" cstate="print"/>
            <a:srcRect/>
            <a:stretch>
              <a:fillRect/>
            </a:stretch>
          </p:blipFill>
          <p:spPr bwMode="auto">
            <a:xfrm>
              <a:off x="4368" y="2584"/>
              <a:ext cx="1208" cy="20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49" name="Text Box 36"/>
            <p:cNvSpPr txBox="1">
              <a:spLocks noChangeArrowheads="1"/>
            </p:cNvSpPr>
            <p:nvPr/>
          </p:nvSpPr>
          <p:spPr bwMode="auto">
            <a:xfrm>
              <a:off x="4404" y="2606"/>
              <a:ext cx="1172" cy="19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n-US" sz="1400">
                  <a:solidFill>
                    <a:srgbClr val="FFFFFF"/>
                  </a:solidFill>
                  <a:latin typeface="Trebuchet MS" pitchFamily="34" charset="0"/>
                </a:rPr>
                <a:t>Management Front-end</a:t>
              </a:r>
            </a:p>
          </p:txBody>
        </p:sp>
      </p:grpSp>
      <p:pic>
        <p:nvPicPr>
          <p:cNvPr id="50" name="Picture 27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7924800" y="3693442"/>
            <a:ext cx="457200" cy="1084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274638"/>
            <a:ext cx="7194500" cy="1143000"/>
          </a:xfrm>
        </p:spPr>
        <p:txBody>
          <a:bodyPr/>
          <a:lstStyle/>
          <a:p>
            <a:r>
              <a:rPr lang="en-GB" dirty="0" err="1" smtClean="0"/>
              <a:t>BlindShopping</a:t>
            </a:r>
            <a:r>
              <a:rPr lang="en-GB" dirty="0" smtClean="0"/>
              <a:t> + </a:t>
            </a:r>
            <a:r>
              <a:rPr lang="en-GB" dirty="0" err="1" smtClean="0"/>
              <a:t>iPavement</a:t>
            </a:r>
            <a:r>
              <a:rPr lang="en-GB" dirty="0" smtClean="0"/>
              <a:t> = Accessible Tourism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GB" sz="2800" dirty="0" smtClean="0"/>
              <a:t>What about if the pavement (</a:t>
            </a:r>
            <a:r>
              <a:rPr lang="en-GB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tactile paving</a:t>
            </a:r>
            <a:r>
              <a:rPr lang="en-GB" sz="2800" dirty="0" smtClean="0"/>
              <a:t>) of some core parts in a city could be enriched with RFID tags?</a:t>
            </a:r>
          </a:p>
          <a:p>
            <a:pPr>
              <a:defRPr/>
            </a:pPr>
            <a:r>
              <a:rPr lang="en-GB" sz="2800" dirty="0" smtClean="0"/>
              <a:t>What about if the tips of </a:t>
            </a:r>
            <a:r>
              <a:rPr lang="en-GB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white canes were instrumented</a:t>
            </a:r>
            <a:r>
              <a:rPr lang="en-GB" sz="2800" b="1" dirty="0" smtClean="0"/>
              <a:t> </a:t>
            </a:r>
            <a:r>
              <a:rPr lang="en-GB" sz="2800" dirty="0" smtClean="0"/>
              <a:t>with an RFID reader?</a:t>
            </a:r>
          </a:p>
          <a:p>
            <a:pPr lvl="1">
              <a:defRPr/>
            </a:pPr>
            <a:r>
              <a:rPr lang="en-GB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Accessible tourism </a:t>
            </a:r>
            <a:r>
              <a:rPr lang="en-GB" sz="2400" dirty="0" smtClean="0"/>
              <a:t>would be enabled</a:t>
            </a:r>
          </a:p>
          <a:p>
            <a:pPr lvl="2">
              <a:defRPr/>
            </a:pPr>
            <a:r>
              <a:rPr lang="en-GB" sz="2000" dirty="0" smtClean="0"/>
              <a:t>It would ease navigation to </a:t>
            </a:r>
            <a:r>
              <a:rPr lang="en-GB" sz="2000" dirty="0" err="1" smtClean="0"/>
              <a:t>POIs</a:t>
            </a:r>
            <a:r>
              <a:rPr lang="en-GB" sz="2000" dirty="0" smtClean="0"/>
              <a:t> (Points of Interest) </a:t>
            </a:r>
          </a:p>
          <a:p>
            <a:pPr lvl="2">
              <a:defRPr/>
            </a:pPr>
            <a:r>
              <a:rPr lang="en-GB" sz="2000" dirty="0" smtClean="0"/>
              <a:t>Such </a:t>
            </a:r>
            <a:r>
              <a:rPr lang="en-GB" sz="2000" dirty="0" err="1" smtClean="0"/>
              <a:t>POIs</a:t>
            </a:r>
            <a:r>
              <a:rPr lang="en-GB" sz="2000" dirty="0" smtClean="0"/>
              <a:t> (statues, buildings, and so on) could be annotated with embossed QR codes or RFID tags readable through NFC. </a:t>
            </a:r>
          </a:p>
          <a:p>
            <a:pPr lvl="1"/>
            <a:endParaRPr lang="en-GB" dirty="0" smtClean="0"/>
          </a:p>
          <a:p>
            <a:endParaRPr lang="en-GB" dirty="0"/>
          </a:p>
        </p:txBody>
      </p:sp>
      <p:pic>
        <p:nvPicPr>
          <p:cNvPr id="119810" name="Picture 2" descr="http://upload.wikimedia.org/wikipedia/commons/thumb/4/4d/Stamps_of_Germany_%28DDR%29_1981%2C_MiNr_2622.jpg/250px-Stamps_of_Germany_%28DDR%29_1981%2C_MiNr_2622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5029450"/>
            <a:ext cx="2987824" cy="1828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5370" cy="1143000"/>
          </a:xfrm>
        </p:spPr>
        <p:txBody>
          <a:bodyPr/>
          <a:lstStyle/>
          <a:p>
            <a:r>
              <a:rPr lang="en-US" dirty="0" err="1" smtClean="0"/>
              <a:t>Imhotep</a:t>
            </a:r>
            <a:r>
              <a:rPr lang="en-US" dirty="0" smtClean="0"/>
              <a:t>: User-conscious adaptable mobile interfaces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Fewer technology users among elderly and people with disabilities </a:t>
            </a:r>
          </a:p>
          <a:p>
            <a:pPr algn="just"/>
            <a:endParaRPr lang="en-US" sz="2400" dirty="0"/>
          </a:p>
          <a:p>
            <a:pPr algn="just"/>
            <a:endParaRPr lang="en-US" sz="2400" dirty="0" smtClean="0"/>
          </a:p>
          <a:p>
            <a:pPr algn="just"/>
            <a:endParaRPr lang="en-US" sz="2400" dirty="0" smtClean="0"/>
          </a:p>
          <a:p>
            <a:pPr algn="just"/>
            <a:endParaRPr lang="en-US" dirty="0"/>
          </a:p>
          <a:p>
            <a:pPr algn="just"/>
            <a:endParaRPr lang="en-US" dirty="0" smtClean="0"/>
          </a:p>
          <a:p>
            <a:pPr algn="just"/>
            <a:endParaRPr lang="en-US" dirty="0" smtClean="0"/>
          </a:p>
          <a:p>
            <a:endParaRPr lang="en-US" sz="1200" dirty="0" smtClean="0"/>
          </a:p>
          <a:p>
            <a:pPr algn="ctr">
              <a:buNone/>
            </a:pPr>
            <a:r>
              <a:rPr lang="en-US" sz="1200" dirty="0" smtClean="0"/>
              <a:t>	Kaye, H.S., Computer and Internet Use among People with Disabilities, in Disability Statistics Report 2000, Department of Education, National Institute of: Washington D.C.</a:t>
            </a:r>
            <a:endParaRPr lang="es-ES" sz="1200" dirty="0" smtClean="0"/>
          </a:p>
          <a:p>
            <a:endParaRPr lang="en-US" dirty="0" smtClean="0"/>
          </a:p>
          <a:p>
            <a:endParaRPr lang="es-E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420888"/>
            <a:ext cx="7903546" cy="3154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27384"/>
            <a:ext cx="1475656" cy="77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7900" y="116632"/>
            <a:ext cx="7194500" cy="1143000"/>
          </a:xfrm>
        </p:spPr>
        <p:txBody>
          <a:bodyPr/>
          <a:lstStyle/>
          <a:p>
            <a:r>
              <a:rPr lang="en-GB" dirty="0" smtClean="0"/>
              <a:t>Society Urbanisation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525963"/>
          </a:xfrm>
        </p:spPr>
        <p:txBody>
          <a:bodyPr/>
          <a:lstStyle/>
          <a:p>
            <a:r>
              <a:rPr lang="en-US" sz="2400" dirty="0" smtClean="0"/>
              <a:t>Urban </a:t>
            </a:r>
            <a:r>
              <a:rPr lang="en-US" sz="2400" dirty="0" smtClean="0"/>
              <a:t>populations will 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grow by an estimated 2.3 billion over the next 40 years</a:t>
            </a:r>
            <a:r>
              <a:rPr lang="en-US" sz="2400" b="1" dirty="0" smtClean="0"/>
              <a:t>, </a:t>
            </a:r>
            <a:r>
              <a:rPr lang="en-US" sz="2400" dirty="0" smtClean="0"/>
              <a:t>and as much as</a:t>
            </a:r>
            <a:r>
              <a:rPr lang="en-US" sz="2400" b="1" dirty="0" smtClean="0"/>
              <a:t> 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70% of the world’s population will live in cities by </a:t>
            </a:r>
            <a:r>
              <a:rPr lang="en-US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2050</a:t>
            </a:r>
          </a:p>
          <a:p>
            <a:pPr lvl="1" algn="r">
              <a:buNone/>
            </a:pPr>
            <a:r>
              <a:rPr lang="en-US" sz="1600" dirty="0" smtClean="0"/>
              <a:t>[World Urbanization Prospects, United Nations, 2011]</a:t>
            </a:r>
          </a:p>
          <a:p>
            <a:pPr lvl="1" algn="r">
              <a:buNone/>
            </a:pPr>
            <a:endParaRPr lang="en-US" sz="1600" dirty="0" smtClean="0"/>
          </a:p>
          <a:p>
            <a:pPr lvl="1" algn="r">
              <a:buNone/>
            </a:pPr>
            <a:endParaRPr lang="en-US" sz="1600" dirty="0" smtClean="0"/>
          </a:p>
          <a:p>
            <a:pPr lvl="1" algn="r">
              <a:buNone/>
            </a:pPr>
            <a:endParaRPr lang="en-US" sz="1600" dirty="0" smtClean="0"/>
          </a:p>
          <a:p>
            <a:pPr lvl="1" algn="r">
              <a:buNone/>
            </a:pPr>
            <a:endParaRPr lang="en-US" sz="1600" dirty="0" smtClean="0"/>
          </a:p>
        </p:txBody>
      </p:sp>
      <p:pic>
        <p:nvPicPr>
          <p:cNvPr id="81924" name="Picture 4" descr="http://esa.un.org/unpd/wup/Analytical-Figures/figures/WUP2011_Fig2a.gif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3648" y="2996952"/>
            <a:ext cx="6667500" cy="29813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Need for adaptive interfaces</a:t>
            </a:r>
            <a:endParaRPr lang="es-ES" sz="40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This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user base is going to grow </a:t>
            </a:r>
            <a:r>
              <a:rPr lang="en-US" dirty="0" smtClean="0"/>
              <a:t>even more with the increasing of average age in Europe.</a:t>
            </a:r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dirty="0"/>
          </a:p>
          <a:p>
            <a:pPr>
              <a:buNone/>
            </a:pPr>
            <a:endParaRPr lang="es-ES" dirty="0" smtClean="0"/>
          </a:p>
          <a:p>
            <a:pPr>
              <a:buNone/>
            </a:pPr>
            <a:endParaRPr lang="es-ES" sz="1400" dirty="0"/>
          </a:p>
          <a:p>
            <a:pPr algn="ctr">
              <a:buNone/>
            </a:pPr>
            <a:endParaRPr lang="es-ES" sz="1400" dirty="0" smtClean="0"/>
          </a:p>
          <a:p>
            <a:pPr algn="ctr">
              <a:buNone/>
            </a:pPr>
            <a:r>
              <a:rPr lang="en-US" sz="1200" dirty="0" smtClean="0"/>
              <a:t>Population structure by major age group for EU-25 countries (1960 to 2050 estimates. </a:t>
            </a:r>
            <a:r>
              <a:rPr lang="es-ES" sz="1200" dirty="0" err="1" smtClean="0"/>
              <a:t>European</a:t>
            </a:r>
            <a:r>
              <a:rPr lang="es-ES" sz="1200" dirty="0" smtClean="0"/>
              <a:t> </a:t>
            </a:r>
            <a:r>
              <a:rPr lang="es-ES" sz="1200" dirty="0" err="1" smtClean="0"/>
              <a:t>Commission</a:t>
            </a:r>
            <a:r>
              <a:rPr lang="es-ES" sz="1200" dirty="0" smtClean="0"/>
              <a:t> (2007)</a:t>
            </a:r>
            <a:endParaRPr lang="en-US" sz="1200" dirty="0" smtClean="0"/>
          </a:p>
          <a:p>
            <a:pPr>
              <a:buNone/>
            </a:pPr>
            <a:endParaRPr lang="es-ES" sz="1400" dirty="0" smtClean="0"/>
          </a:p>
          <a:p>
            <a:pPr>
              <a:buNone/>
            </a:pPr>
            <a:endParaRPr lang="es-E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75656" cy="77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6434" name="Picture 2" descr="Figure 1.2.1 - Population structure by age (1960 to 2050) - see Table A.1.1 for detail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2721248"/>
            <a:ext cx="5725715" cy="29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100" dirty="0" smtClean="0"/>
              <a:t>Need for adaptive interfaces</a:t>
            </a:r>
            <a:endParaRPr lang="es-ES" sz="4100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 smtClean="0"/>
              <a:t>Developers traditionally tend to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ignore or neglect </a:t>
            </a:r>
            <a:r>
              <a:rPr lang="en-US" dirty="0" smtClean="0"/>
              <a:t>this user base</a:t>
            </a:r>
          </a:p>
          <a:p>
            <a:pPr lvl="1" algn="just"/>
            <a:r>
              <a:rPr lang="en-US" dirty="0" smtClean="0"/>
              <a:t>The individual user groups (each disability have different requirements) may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not be big enough </a:t>
            </a:r>
            <a:r>
              <a:rPr lang="en-US" dirty="0" smtClean="0"/>
              <a:t>to justify the additional development costs</a:t>
            </a:r>
          </a:p>
          <a:p>
            <a:pPr lvl="1" algn="just"/>
            <a:r>
              <a:rPr lang="en-US" dirty="0" smtClean="0"/>
              <a:t>Developing accessible applications can be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difficult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and error-prone</a:t>
            </a:r>
            <a:endParaRPr lang="en-US" dirty="0" smtClean="0"/>
          </a:p>
          <a:p>
            <a:endParaRPr lang="es-ES" sz="1400" dirty="0" smtClean="0"/>
          </a:p>
          <a:p>
            <a:pPr>
              <a:buNone/>
            </a:pPr>
            <a:endParaRPr lang="es-ES" sz="14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75656" cy="77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Imhotep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 smtClean="0"/>
              <a:t>Aim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Provide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tools that ease the development of adaptive, user-centric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accessible </a:t>
            </a:r>
            <a:r>
              <a:rPr lang="en-US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applications</a:t>
            </a:r>
            <a:endParaRPr lang="en-U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just"/>
            <a:r>
              <a:rPr lang="en-US" dirty="0" smtClean="0"/>
              <a:t>Design objectives:</a:t>
            </a:r>
          </a:p>
          <a:p>
            <a:pPr lvl="1" algn="just"/>
            <a:r>
              <a:rPr lang="en-US" dirty="0" smtClean="0"/>
              <a:t>Make the framework platform independent</a:t>
            </a:r>
          </a:p>
          <a:p>
            <a:pPr lvl="1" algn="just"/>
            <a:r>
              <a:rPr lang="en-US" dirty="0" smtClean="0"/>
              <a:t>Reduce the adoption costs</a:t>
            </a:r>
          </a:p>
          <a:p>
            <a:pPr lvl="1" algn="just"/>
            <a:r>
              <a:rPr lang="en-US" dirty="0" smtClean="0"/>
              <a:t>Help AAL programmers without expertise in accessible applications </a:t>
            </a:r>
          </a:p>
          <a:p>
            <a:pPr lvl="1" algn="just"/>
            <a:r>
              <a:rPr lang="en-US" dirty="0" smtClean="0"/>
              <a:t>Practical down-to-earth approach</a:t>
            </a:r>
            <a:endParaRPr lang="en-US" dirty="0" smtClean="0"/>
          </a:p>
          <a:p>
            <a:endParaRPr lang="es-ES" sz="1400" dirty="0" smtClean="0"/>
          </a:p>
          <a:p>
            <a:pPr>
              <a:buNone/>
            </a:pPr>
            <a:endParaRPr lang="es-ES" sz="1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75656" cy="77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Framework architecture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GB" dirty="0" smtClean="0"/>
              <a:t>Composed by three main elements:</a:t>
            </a:r>
          </a:p>
          <a:p>
            <a:pPr lvl="1" algn="just"/>
            <a:r>
              <a:rPr lang="en-GB" dirty="0" smtClean="0"/>
              <a:t>The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pre-processor directives</a:t>
            </a:r>
          </a:p>
          <a:p>
            <a:pPr lvl="1" algn="just"/>
            <a:r>
              <a:rPr lang="en-GB" dirty="0" smtClean="0"/>
              <a:t>The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adaptation server</a:t>
            </a:r>
          </a:p>
          <a:p>
            <a:pPr lvl="2" algn="just"/>
            <a:r>
              <a:rPr lang="en-GB" dirty="0" smtClean="0"/>
              <a:t>Aware of user and device </a:t>
            </a:r>
            <a:r>
              <a:rPr lang="en-GB" dirty="0" smtClean="0"/>
              <a:t>capabilities</a:t>
            </a:r>
            <a:endParaRPr lang="en-GB" b="1" dirty="0" smtClean="0"/>
          </a:p>
          <a:p>
            <a:pPr lvl="1" algn="just"/>
            <a:r>
              <a:rPr lang="en-GB" dirty="0" smtClean="0"/>
              <a:t>The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fuzzy knowledge-eliciting </a:t>
            </a:r>
            <a:r>
              <a:rPr lang="en-GB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reasoner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smtClean="0"/>
              <a:t>(integrated in the adaptation server)</a:t>
            </a:r>
          </a:p>
          <a:p>
            <a:endParaRPr lang="en-GB" sz="1400" dirty="0" smtClean="0"/>
          </a:p>
          <a:p>
            <a:pPr>
              <a:buNone/>
            </a:pPr>
            <a:endParaRPr lang="es-ES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75656" cy="77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Rectángulo redondeado"/>
          <p:cNvSpPr/>
          <p:nvPr/>
        </p:nvSpPr>
        <p:spPr>
          <a:xfrm>
            <a:off x="1331640" y="3645024"/>
            <a:ext cx="6768752" cy="2448272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Preprocessor Directives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800" b="1" i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Conditional</a:t>
            </a:r>
            <a:r>
              <a:rPr lang="en-US" sz="2800" dirty="0" smtClean="0"/>
              <a:t> directives can be used to avoid the compilation of fragments of code if certain conditions are matched. These conditions can include calls to functions provided by the framework.</a:t>
            </a:r>
          </a:p>
          <a:p>
            <a:endParaRPr lang="es-ES" sz="1400" dirty="0" smtClean="0"/>
          </a:p>
          <a:p>
            <a:pPr>
              <a:buNone/>
            </a:pPr>
            <a:endParaRPr lang="es-E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3789040"/>
            <a:ext cx="648072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75656" cy="77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Fuzzy Knowledge-Eliciting </a:t>
            </a:r>
            <a:r>
              <a:rPr lang="en-US" dirty="0" err="1" smtClean="0"/>
              <a:t>Reasoner</a:t>
            </a:r>
            <a:r>
              <a:rPr lang="en-US" dirty="0" smtClean="0"/>
              <a:t> 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dirty="0" smtClean="0"/>
              <a:t>Objectives</a:t>
            </a:r>
          </a:p>
          <a:p>
            <a:pPr lvl="1" algn="just"/>
            <a:r>
              <a:rPr lang="en-GB" dirty="0" smtClean="0"/>
              <a:t>To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infer new user and device capabilities </a:t>
            </a:r>
            <a:r>
              <a:rPr lang="en-GB" dirty="0" smtClean="0"/>
              <a:t>from those specified in the profiles.</a:t>
            </a:r>
          </a:p>
          <a:p>
            <a:pPr lvl="1" algn="just"/>
            <a:r>
              <a:rPr lang="en-GB" dirty="0" smtClean="0"/>
              <a:t>To enable the AAL developers to abstract from the crisp values (</a:t>
            </a:r>
            <a:r>
              <a:rPr lang="en-GB" i="1" dirty="0" smtClean="0"/>
              <a:t>the user has less than 3 dioptres</a:t>
            </a:r>
            <a:r>
              <a:rPr lang="en-GB" dirty="0" smtClean="0"/>
              <a:t>) in favour of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more natural concepts </a:t>
            </a:r>
            <a:r>
              <a:rPr lang="en-GB" dirty="0" smtClean="0"/>
              <a:t>(</a:t>
            </a:r>
            <a:r>
              <a:rPr lang="en-GB" i="1" dirty="0" smtClean="0"/>
              <a:t>the user can see without a significant problem</a:t>
            </a:r>
            <a:r>
              <a:rPr lang="en-GB" dirty="0" smtClean="0"/>
              <a:t>).</a:t>
            </a:r>
          </a:p>
          <a:p>
            <a:endParaRPr lang="en-GB" sz="1400" dirty="0" smtClean="0"/>
          </a:p>
          <a:p>
            <a:pPr>
              <a:buNone/>
            </a:pPr>
            <a:endParaRPr lang="en-GB" sz="1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475656" cy="77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7900" y="-27384"/>
            <a:ext cx="7194500" cy="1143000"/>
          </a:xfrm>
        </p:spPr>
        <p:txBody>
          <a:bodyPr/>
          <a:lstStyle/>
          <a:p>
            <a:r>
              <a:rPr lang="es-ES" dirty="0" err="1" smtClean="0"/>
              <a:t>Assisted</a:t>
            </a:r>
            <a:r>
              <a:rPr lang="es-ES" dirty="0" smtClean="0"/>
              <a:t> City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2952328"/>
          </a:xfrm>
        </p:spPr>
        <p:txBody>
          <a:bodyPr/>
          <a:lstStyle/>
          <a:p>
            <a:pPr algn="just"/>
            <a:r>
              <a:rPr lang="en-US" sz="2000" dirty="0" err="1" smtClean="0"/>
              <a:t>Imhotep</a:t>
            </a:r>
            <a:r>
              <a:rPr lang="en-US" sz="2000" dirty="0" smtClean="0"/>
              <a:t>-powered </a:t>
            </a:r>
            <a:r>
              <a:rPr lang="en-US" sz="2000" dirty="0" smtClean="0"/>
              <a:t>app </a:t>
            </a:r>
            <a:r>
              <a:rPr lang="en-US" sz="2000" dirty="0" smtClean="0"/>
              <a:t>to search nearby interesting locations (bars, restaurants, hotels, </a:t>
            </a:r>
            <a:r>
              <a:rPr lang="en-US" sz="2000" dirty="0" smtClean="0"/>
              <a:t>etc.), </a:t>
            </a:r>
            <a:r>
              <a:rPr lang="en-US" sz="2000" dirty="0" smtClean="0"/>
              <a:t>adapted to the user requirements and capabilities.</a:t>
            </a:r>
            <a:endParaRPr lang="en-US" sz="200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Adapted </a:t>
            </a:r>
            <a:r>
              <a:rPr 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blind users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1800" dirty="0" smtClean="0"/>
              <a:t>Uses </a:t>
            </a:r>
            <a:r>
              <a:rPr lang="en-US" sz="1800" dirty="0" smtClean="0"/>
              <a:t>the Android </a:t>
            </a:r>
            <a:r>
              <a:rPr lang="en-US" sz="1800" dirty="0" err="1" smtClean="0"/>
              <a:t>TextToSpeech</a:t>
            </a:r>
            <a:r>
              <a:rPr lang="en-US" sz="1800" dirty="0" smtClean="0"/>
              <a:t> API to communicate </a:t>
            </a:r>
            <a:r>
              <a:rPr lang="en-US" sz="1800" dirty="0" smtClean="0"/>
              <a:t> and a </a:t>
            </a:r>
            <a:r>
              <a:rPr lang="en-US" sz="1800" dirty="0" smtClean="0"/>
              <a:t>graphic interface with different colors and font sizes to easy the reading.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Adapted </a:t>
            </a:r>
            <a:r>
              <a:rPr lang="en-US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to regular users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 </a:t>
            </a:r>
            <a:r>
              <a:rPr lang="en-US" sz="1800" dirty="0" smtClean="0"/>
              <a:t>Users are driven </a:t>
            </a:r>
            <a:r>
              <a:rPr lang="en-US" sz="1800" dirty="0" smtClean="0"/>
              <a:t>to the selected point by using the augmented </a:t>
            </a:r>
            <a:r>
              <a:rPr lang="en-US" sz="1800" dirty="0" smtClean="0"/>
              <a:t>reality. </a:t>
            </a:r>
            <a:r>
              <a:rPr lang="en-US" sz="1800" dirty="0" smtClean="0"/>
              <a:t>As you can see in the image bellow, the distance to the point and a marker indicating its position is shown using the device camera</a:t>
            </a:r>
            <a:r>
              <a:rPr lang="en-US" sz="1800" dirty="0" smtClean="0"/>
              <a:t>.</a:t>
            </a:r>
            <a:endParaRPr lang="en-US" sz="1800" dirty="0" smtClean="0"/>
          </a:p>
        </p:txBody>
      </p:sp>
      <p:pic>
        <p:nvPicPr>
          <p:cNvPr id="71682" name="Picture 2" descr="http://www.morelab.deusto.es/imhotep/images/AssistedCit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501008"/>
            <a:ext cx="4529033" cy="3240360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475656" cy="779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Linked Cities and Citizens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4525963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“</a:t>
            </a:r>
            <a:r>
              <a:rPr lang="en-GB" sz="32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City appeal</a:t>
            </a:r>
            <a:r>
              <a:rPr lang="en-GB" sz="32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” </a:t>
            </a:r>
            <a:r>
              <a:rPr lang="en-GB" sz="3200" dirty="0" smtClean="0"/>
              <a:t>will be key to attract and retain citizens, companies and tourists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GB" sz="3200" dirty="0" smtClean="0"/>
              <a:t>User-driven and centric innovation:</a:t>
            </a:r>
          </a:p>
          <a:p>
            <a:pPr marL="742950" lvl="2" indent="-342900"/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The citizen should be heard</a:t>
            </a: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EMPOWERED!</a:t>
            </a:r>
          </a:p>
          <a:p>
            <a:pPr marL="1200150" lvl="3" indent="-342900"/>
            <a:r>
              <a:rPr lang="en-GB" dirty="0" smtClean="0"/>
              <a:t>Urban apps to enhance the experience and interactions of the citizen, by taking advantage of the city infrastructure</a:t>
            </a:r>
          </a:p>
          <a:p>
            <a:pPr marL="742950" lvl="2" indent="-342900"/>
            <a:r>
              <a:rPr lang="en-GB" dirty="0" smtClean="0"/>
              <a:t>The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information generated by cities and citizens must be linked</a:t>
            </a: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smtClean="0"/>
              <a:t>and processed</a:t>
            </a:r>
          </a:p>
          <a:p>
            <a:pPr marL="1200150" lvl="3" indent="-342900"/>
            <a:r>
              <a:rPr lang="en-GB" dirty="0" smtClean="0"/>
              <a:t>How do we correlate, link and exploit such humongous data for all stakeholders’ benefit?</a:t>
            </a:r>
          </a:p>
          <a:p>
            <a:pPr marL="1657350" lvl="4" indent="-342900"/>
            <a:r>
              <a:rPr lang="en-GB" dirty="0" smtClean="0"/>
              <a:t>We should start talking about </a:t>
            </a:r>
            <a:r>
              <a:rPr lang="en-GB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Big (Linked) Data</a:t>
            </a:r>
            <a:endParaRPr lang="en-GB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endParaRPr lang="es-ES" sz="3200" dirty="0" smtClean="0"/>
          </a:p>
          <a:p>
            <a:endParaRPr lang="es-E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Towards Smart Assistive Linked Cities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672208"/>
            <a:ext cx="8363272" cy="3268960"/>
          </a:xfrm>
        </p:spPr>
        <p:txBody>
          <a:bodyPr/>
          <a:lstStyle/>
          <a:p>
            <a:r>
              <a:rPr lang="en-GB" sz="2800" dirty="0" smtClean="0"/>
              <a:t>Generation of </a:t>
            </a:r>
            <a:r>
              <a:rPr lang="en-GB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user-centric solutions that exploit urban data</a:t>
            </a:r>
            <a:r>
              <a:rPr lang="en-GB" sz="2800" b="1" dirty="0" smtClean="0"/>
              <a:t> </a:t>
            </a:r>
            <a:r>
              <a:rPr lang="en-GB" sz="2800" dirty="0" smtClean="0"/>
              <a:t>in different domains and thus improve the use of existing urban infrastructure and resources</a:t>
            </a:r>
          </a:p>
          <a:p>
            <a:pPr lvl="1"/>
            <a:r>
              <a:rPr lang="en-GB" dirty="0" smtClean="0"/>
              <a:t>A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sustainable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and open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ecosystem</a:t>
            </a:r>
            <a:r>
              <a:rPr lang="en-GB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GB" dirty="0" smtClean="0"/>
              <a:t>vs. </a:t>
            </a:r>
            <a:r>
              <a:rPr lang="en-GB" dirty="0" smtClean="0"/>
              <a:t>“smart city in a box” solutions proposed by corporations </a:t>
            </a:r>
            <a:r>
              <a:rPr lang="en-GB" dirty="0" smtClean="0"/>
              <a:t>such as </a:t>
            </a:r>
            <a:r>
              <a:rPr lang="en-GB" dirty="0" smtClean="0"/>
              <a:t>IBM or Philips</a:t>
            </a:r>
            <a:endParaRPr lang="en-GB" dirty="0"/>
          </a:p>
        </p:txBody>
      </p:sp>
      <p:pic>
        <p:nvPicPr>
          <p:cNvPr id="10242" name="Picture 2" descr="http://www.opengardensblog.futuretext.com/wp-content/uploads/2012/02/apps-for-smart-cities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4895" y="4544913"/>
            <a:ext cx="6067425" cy="1476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7900" y="125760"/>
            <a:ext cx="7194500" cy="1143000"/>
          </a:xfrm>
        </p:spPr>
        <p:txBody>
          <a:bodyPr/>
          <a:lstStyle/>
          <a:p>
            <a:r>
              <a:rPr lang="en-GB" dirty="0" smtClean="0"/>
              <a:t>The </a:t>
            </a:r>
            <a:r>
              <a:rPr lang="en-GB" dirty="0" err="1" smtClean="0"/>
              <a:t>LinkedCity</a:t>
            </a:r>
            <a:r>
              <a:rPr lang="en-GB" dirty="0" smtClean="0"/>
              <a:t> project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GB" sz="3600" dirty="0" smtClean="0"/>
              <a:t>“To </a:t>
            </a:r>
            <a:r>
              <a:rPr lang="en-GB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create a multi-device dataset and application marketplace </a:t>
            </a:r>
            <a:r>
              <a:rPr lang="en-GB" sz="3600" dirty="0" smtClean="0"/>
              <a:t>based on standard web technologies</a:t>
            </a:r>
            <a:r>
              <a:rPr lang="en-GB" sz="3600" dirty="0" smtClean="0"/>
              <a:t>, that exploits the data shared by councils and their citizens, and </a:t>
            </a:r>
            <a:r>
              <a:rPr lang="en-GB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provides to citizens, tourists and workers an enhanced experience </a:t>
            </a:r>
            <a:r>
              <a:rPr lang="en-GB" sz="3600" dirty="0" smtClean="0"/>
              <a:t>in a municipality</a:t>
            </a:r>
            <a:r>
              <a:rPr lang="en-GB" sz="3600" dirty="0" smtClean="0"/>
              <a:t>” </a:t>
            </a:r>
            <a:endParaRPr lang="en-GB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Total World Population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5696" y="2719126"/>
            <a:ext cx="5184576" cy="4138874"/>
          </a:xfrm>
          <a:prstGeom prst="rect">
            <a:avLst/>
          </a:prstGeom>
          <a:noFill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7900" y="-27384"/>
            <a:ext cx="7194500" cy="1143000"/>
          </a:xfrm>
        </p:spPr>
        <p:txBody>
          <a:bodyPr/>
          <a:lstStyle/>
          <a:p>
            <a:r>
              <a:rPr lang="en-GB" dirty="0" smtClean="0"/>
              <a:t>The Society is Aging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525963"/>
          </a:xfrm>
        </p:spPr>
        <p:txBody>
          <a:bodyPr/>
          <a:lstStyle/>
          <a:p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Dramatic 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shift in </a:t>
            </a:r>
            <a:r>
              <a:rPr lang="en-US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demographics</a:t>
            </a:r>
            <a:endParaRPr lang="en-US" sz="2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2400" dirty="0" smtClean="0"/>
              <a:t>By 2050 the number of people over the age of 60 is expected to triple, and will outnumber children under 15 for the first time  in human </a:t>
            </a:r>
            <a:r>
              <a:rPr lang="en-US" sz="2400" dirty="0" smtClean="0"/>
              <a:t>history </a:t>
            </a:r>
            <a:r>
              <a:rPr lang="en-US" sz="1600" dirty="0" smtClean="0"/>
              <a:t>[Business Insider, 2011]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Linked</a:t>
            </a:r>
            <a:r>
              <a:rPr lang="en-GB" dirty="0" err="1" smtClean="0"/>
              <a:t>City</a:t>
            </a:r>
            <a:r>
              <a:rPr lang="en-GB" dirty="0" smtClean="0"/>
              <a:t> Objectives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GB" sz="2100" dirty="0" smtClean="0"/>
              <a:t>Transform and release municipalities’ open data into  Open Linked Data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sz="2100" dirty="0" smtClean="0"/>
              <a:t>Generate structured council data from non-structured data coming from social networks and users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sz="2100" dirty="0" smtClean="0"/>
              <a:t>Integrate, normalize, link and publish data for its massive analysis and exploitation by councils, enterprises and citizens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sz="2100" dirty="0" smtClean="0"/>
              <a:t>Generate a scalable Cloud-based and </a:t>
            </a:r>
            <a:r>
              <a:rPr lang="en-GB" sz="2100" dirty="0" err="1" smtClean="0"/>
              <a:t>NoSQL</a:t>
            </a:r>
            <a:r>
              <a:rPr lang="en-GB" sz="2100" dirty="0" smtClean="0"/>
              <a:t>-based </a:t>
            </a:r>
            <a:r>
              <a:rPr lang="en-GB" sz="2100" dirty="0" smtClean="0"/>
              <a:t>infrastructure that supports the urban apps marketplace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sz="2100" dirty="0" smtClean="0"/>
              <a:t>Create a set of urban apps over the normalized data of a council, its citizens an</a:t>
            </a:r>
            <a:r>
              <a:rPr lang="en-GB" sz="2100" dirty="0" smtClean="0"/>
              <a:t>d companies</a:t>
            </a:r>
            <a:endParaRPr lang="en-GB" sz="2100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GB" sz="2100" dirty="0" smtClean="0"/>
              <a:t>Disseminate and transfer the service and data marketplace platform to companies and administrations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Architecture</a:t>
            </a:r>
            <a:endParaRPr lang="en-GB" dirty="0"/>
          </a:p>
        </p:txBody>
      </p:sp>
      <p:sp>
        <p:nvSpPr>
          <p:cNvPr id="4099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331640" y="1460320"/>
          <a:ext cx="6603876" cy="4849000"/>
        </p:xfrm>
        <a:graphic>
          <a:graphicData uri="http://schemas.openxmlformats.org/presentationml/2006/ole">
            <p:oleObj spid="_x0000_s49154" name="Visio" r:id="rId4" imgW="9870778" imgH="723631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88640"/>
            <a:ext cx="7194500" cy="1143000"/>
          </a:xfrm>
        </p:spPr>
        <p:txBody>
          <a:bodyPr/>
          <a:lstStyle/>
          <a:p>
            <a:r>
              <a:rPr lang="en-GB" dirty="0" smtClean="0"/>
              <a:t>I have a dream … the user-</a:t>
            </a:r>
            <a:r>
              <a:rPr lang="en-GB" dirty="0" err="1" smtClean="0"/>
              <a:t>enpowered</a:t>
            </a:r>
            <a:r>
              <a:rPr lang="en-GB" dirty="0" smtClean="0"/>
              <a:t> inclusive City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783357"/>
            <a:ext cx="8229600" cy="4525963"/>
          </a:xfrm>
        </p:spPr>
        <p:txBody>
          <a:bodyPr/>
          <a:lstStyle/>
          <a:p>
            <a:r>
              <a:rPr lang="en-GB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iPavement</a:t>
            </a:r>
            <a:r>
              <a:rPr lang="en-GB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is an enabling technology for Inclusive Cities </a:t>
            </a:r>
          </a:p>
          <a:p>
            <a:pPr lvl="1"/>
            <a:r>
              <a:rPr lang="en-GB" sz="2000" dirty="0" err="1" smtClean="0"/>
              <a:t>iPavement</a:t>
            </a:r>
            <a:r>
              <a:rPr lang="en-GB" sz="2000" dirty="0" smtClean="0"/>
              <a:t> may collect data, e.g. people transiting through a given area</a:t>
            </a:r>
          </a:p>
          <a:p>
            <a:pPr lvl="1"/>
            <a:r>
              <a:rPr lang="en-GB" sz="2000" dirty="0" smtClean="0"/>
              <a:t>Open data from a given council should be linked to real-time data gathered by </a:t>
            </a:r>
            <a:r>
              <a:rPr lang="en-GB" sz="2000" dirty="0" err="1" smtClean="0"/>
              <a:t>iPavement</a:t>
            </a:r>
            <a:r>
              <a:rPr lang="en-GB" sz="2000" dirty="0" smtClean="0"/>
              <a:t> and other city sensors or </a:t>
            </a:r>
            <a:r>
              <a:rPr lang="en-GB" sz="2000" dirty="0" err="1" smtClean="0"/>
              <a:t>prosumers</a:t>
            </a:r>
            <a:r>
              <a:rPr lang="en-GB" sz="2000" dirty="0" smtClean="0"/>
              <a:t> </a:t>
            </a:r>
          </a:p>
          <a:p>
            <a:pPr lvl="1"/>
            <a:r>
              <a:rPr lang="en-GB" sz="2000" dirty="0" smtClean="0"/>
              <a:t>Relevant location-aware apps can be recommended to surrounding citizens and visitors according to their profile and capabilities</a:t>
            </a:r>
          </a:p>
          <a:p>
            <a:pPr lvl="2"/>
            <a:r>
              <a:rPr lang="en-GB" sz="1800" dirty="0" smtClean="0"/>
              <a:t>User-conscious apps should adapt to the capabilities of different users, their devices and current context</a:t>
            </a:r>
          </a:p>
        </p:txBody>
      </p:sp>
      <p:sp>
        <p:nvSpPr>
          <p:cNvPr id="183298" name="AutoShape 2" descr="data:image/jpeg;base64,/9j/4AAQSkZJRgABAQAAAQABAAD/2wCEAAkGBhIQDxQUEhQUFRUUFBQVFBUVFBQVFRUVFBUVFBQUFBUXHCYeFxkjGRQUHy8gIycpLCwsFR4xNTAqNSYrLCkBCQoKDgwOGA8PFCkcHx8pKSksKSkpKSkpKSwpKSwpKSwpLCkpKSksKSwpKSkpLCkpLCkqLCkpKSksLCwpKSksKf/AABEIAKgBLAMBIgACEQEDEQH/xAAbAAABBQEBAAAAAAAAAAAAAAAAAQIEBQYDB//EAD4QAAECAwUFBQYFAwQDAQAAAAEAAgMEEQUSITFBBlFhcYETIjKRoUJSscHR8AcUI2LhcoKSM0NjolPC8RX/xAAZAQEAAwEBAAAAAAAAAAAAAAAAAQIDBAX/xAAhEQEAAwACAgIDAQAAAAAAAAAAAQIRAyESMUFRBCJhI//aAAwDAQACEQMRAD8A9pQhCu5QhCEAkSoQIhKhAiEqEAkCSJEDQSTQAEk7gMSVDkLZhRh3XYnQ4E8t/RQnE5CEKUBCEIBCEIBCEIBCEIBCEIBCiWnasKWhmJGeGNGpzJ3NAxJ4BYva3ayNElA+TcWsd4njx03fs3YY4KszELRWZb6qVebfhdtQSTLRXE1q+ETXPN7KnOviHVekqYnS0ZIQhClUIQhAIQhAIQhAIQhAIQhAIQhAIQhAIQhAIQmRYga0k5AVKDPbY2iWwxCaaOfiTQHug5GuGJ9AVmIN7TunOmh5blYTcQx3uedTlq0ZAdAuIl+q55nZdNYyMWVn7TPZRsTvDicejvqtJJWpDi+F2NK3Tg6m+mo4hYd0LOmI1B+KgwI5DrzSQfZxxA0p8eq34aWvOMuTKxr1FCydnbWubQRReHvDxdRkVpZSeZFbVjg4eo5jRaX47U9wyiYl3QhCokIQhAIQqyd2jgQonZF7TFoT2YNXUG/3euKhMRqyJWI2v/Elso/soLL78KvdhDbXdTF58hzWU2p2um3TJDnXGsdehsaSGEaXtX1FQa79EtuS7ZyXbGYMaYjXDxNPEEKk2+mtafaVtQ4z0Bsw0kkCt3cPabTeMfJVOy1pXXGBEPdiZVOAd/PxS7J2t2bxCee6/AcHfz8aKJtJZJgRqjwONW00Na0HxWf9a/wy1ZN0pMBzHFtHXmHcQainVeybLbQNnpVsUUDvDEb7rxmORzHArzVjRPyh/wDIzA8xkeqibC7RukZoNiGkJ5uRP24m6/oa9CeCtWclS8bD2xCQFKtnOEIQgEIQgEIQgEIQgEIQgEIQgEIQgEIQgFRbST1AITTQmjnctB1KuY8YMaXHICpWHmZgxIjnO1JPEcOFAqWnppSO9IGHPI/fUJOeehSAkcQjtBnWm/dhvVGyNaEU0u6nd7uvnl5qKwJ8FhjRQBgXHD9rePACpPVaa0JKXa1oLH3boDIsNuNRgWxBvyOPvL0eLOKIifcuPk/eZn6ZoFdIEw5jrzSWkag0Xabs10NjIlQ5kQVa7CvIt0PmOKiVXXExaGHcNNZ21pGEYV/c3Pq36LRy02yI28xwcOHz3Lza8nwZ50I3muLSNQaYceC578ET3XppF/t6YotpWlDl4RiRXBrW5nPoAMSVira29mJeXBEJpecA8nBoOTiwZnqAs9ZlvPnGuhzD776EgmmLTm2gwFOHDcvOtbxnHTWm9tBC/EZs46JCgtdDFDdcT33NyJw8J8+a87mmRJWZOJvNN4E17w4766rnElnyszgaFpq0nUaV+C0lsSwm5cRWYuaOu5zfvgs5nW0REHWzAbNy7Y0LxAZZ82lV2y9sCHFMN3giUH9L8gcd+Xkm7L2oIT+zdgyJhwDsgfgPJcdp7L7CJeA7rz5HPooS7bQWV2MWoFGmpBGh3K4gH87KlriC9me/DJ33xSWfMNnpQsdi9gAJOf7X/I8iqKz50ykcF1c7sQcB8f4UgsmfdKx6/wBsRvCvyzU7ayywC2ND8L891d67bSWeO7Hh4tcBeIyLTk774LrYswIsIwH0Ora40Go5oNZ+Gm0/5iB2Dz+pBAu1zdDyHVuA5UW2XgcGYiyE217PFDdUVycw4Fp3gjBe42VaTJmCyLDNWvbUbxvaeINQeS0rLC8ZOpaEIV2YQhCAQhCAQhCAQhCAQhCAQhCAQhcZyabChue7JoqfkOpwQUm089WkIH9zv/UfPyVE01zXGLGdEeXuzcSSntdv++axnuddMRkYe53/ANH0UK0ouTd+JPDd1PwUl7rtToMSqK0Z8Qob4r8mgupxya0cSaDqt+CnlbZ9QpyWyMj5VlqbdNkJlrQHEhtXuYcWXvCKHA1FSQdKLZbP7cQJpt4OFdXMGv8AywjlzC8osLZSPaZjxHkN75N44gxCK3cNAKcqhRYmzk1KRQTeZiR2jDgSNzt9KYGi1nk8p7hWKZHUvYbctLtYgAIuMF1tBQHVxA4n4KtLlnrFtmKQGxwHGlQRg8ji3I8xRXgihwwPlp9CuzjtXMhzXrO7IdMtBAJpUgVpUAnfuVRtVDe2mJLMiP3cd4KrbPhvZMOgvdjWrSfariHc/wCVph+tALIhDnCrSaUrlQgcPkF5vNzXtM1np18fHWsbHaHYU0JmA6BExc0Ybyz6j6LPRmvlY/FhqDvBy8xggRIkvHqPEx3QjPDgQtFbco2agNjMzpXDOntNPELmhs52tLiagNiw/EBUUz/c0+SgbMWt2cW47wPNODXUwPXLyXfZ2eEN1wk3H0FTo/Q8K4eih7S2R2UQub4XHADQ6j5qyHXaSyjBiXmjuOx5HOnx9Vc2ZFbPyjobv9RgpxPuu9PiudlzQnZUw3+NoA410d6Dqs9Zsy+Tma5FpIcN4+8R0QPsydfJx8R4XXXt3t1p6EcgrrayQDoYjwqFpAJoM26HgfombWWaIjWx4eIIBqNQca8xVN2QtQPa6XiZUJZX/s31rTmiBsnbAewy8TEEG5y9pvxPmoloPdAc1owLHFwdvHs1PoR9VXWjJOlY/dwobzDwr60Wgm6TssIjBR4zA36t5HD0QPtOE2blmxmDvNwcK1/qap/4abTCDF/LvNIcU/p1Phi5U4B2XMDes1s5aohRbjsGRMDXJrsgfl1SbRWcYEW8MGnEEaHgeamJJjYx74hZ3YfaYTsqC4/qw6NijeaYP5OGPOq0S1c0xgQhClAQhCAQhCAQhCAQhCAQhCAWX2tn6kQhkO8/n7I8seoWgnpxsKG57sgPMnADqVgYry9xc41cTUnLE/BUtLSkfJIJxou1aZFciwhOdHa1pLtPVVaok9Fxu9XfIfPosDtzaJiPEBpo2GQ+If3Hwtw3A15kLVWvaYgQXxXYkCoG9xwYwdaDkFhbHsuNHbEi4uJf3sW+JwvOG/UdMF12/wA6RX5n2xr+9vL6bTZHaGDCgCABcNSb9e4bxpUkZGgArwJ4LZCJADezL4dSy9RxFHA6jSmHovNI1kRIRF4VA9pmIxpW8PSvqrCyIdSHAtwrQGuJOVDu3rLNaYspmyYTYTnljQcX0bga0yaSa1rljwA0WdsCVjxY4q54ujtYox7jSSIcLHVxqeTOKu7cs2JGMKFUdnfvRN9PZoNRUE82hTrOhdhKlxAa6Ye6IWkkxGtFGQ2vO8Ma0U0yxVsmZiIRORGyo9o5S80Pb44eIO8ahOsKeLu8zE0qQcK+80rtOOvFUkGIZaMXAdx2J/afs/dFTnybdJ49iva+2gs/tGdqzGgBOGJbx4jH1UbZq0ezd2Tz3H+HHJ2nmrKy7UY49nh3qXRxIqR1VJaUj2UUgVoT3SDlvHRc7Q+2rNMKIaZOxbwOoVrJxROSxY/xtwO+vsuH3vTg4TUvQ+JtKnWoycqOUmnQIgcQRiWuHCuP16BSIkrORJWZqcwSHjeD91V9tPINisbMQ8QWgmm7Ov3xXLaiz2vYI0OhwFaat39PnwRsnaodegPycDdrxzb8/NSh12WtK80y8TJ1Syu+lSMd+J81R2xJvlY+FRjeYd1DUdQV2tWznQIwu4UNWneBiPKivZsCflL1AIjc994fX5hQlzmgJ+UD20vtzG54GI5H5qk2btXsI91/gfg4H2To5M2atP8ALx7r/A83X8Nzuh9CVO2tsi46+Bg4444V/lShz2rsvsonaM8L8+e/qrGy5kTkqYb8YkMZ6keyeeh5JbIjfmZcwYpBcG4HUt06g4dBvWflnxJSZyqWmhHvNPyIUJWOzG0DrPnA8g3K3IrRqwnEgbxgRy4r3aDFD2hzSC1wBBGRBFQR0XiG0Mi17WxmZHE8a/P+Vsfwt2gLoZlohNW96CTq3NzByxI4E7les/DPkrvb0FCELRgEIQgEIQgEIQgEIQgEIXKZc4McWAF103QTQF1MAToKoMvtbP33iEMWtxeR7+g6D4qhh1HFMjSrmxHF7TDiuJLw7JxJqTuOOoTmvxxFDv0/hZT26YjISWxN3l/Chz8YEhoFKYu4nQfPyXd8QNaScKY9dAFAZUmpxJxJ4ldP49PK2z8MuW2RiNaNkQ5iFciA0zBBoQaEVHmVVSsm+QYW9mYsOpcXwv8AUHF8M+Km8HotGlC7r8VbOavJNUGVt2Xc2oiNwvVDgWuF0VcCHagA4cFmYVsBxcaYuLn0ZicPC26MD4SaY0DcsForRsGHGqcWPOJezCp0Lxk/qs/NSUWUi9pcvQwKVbVxAoKk+6SRUkigqVx34rU79umnJWztK7REMhkl4c57a929Wt4Bo1DKUGpqTvV5MRC444HXGuPPVVGzU/EjRIx7nZVBIADqxB4KOIrUNqSR74Vu4aqYnwp5faLftbxRIzPv7zUCYhVHBWbwo8WGuPW6ga8sq3G8CC010rgVqogE1ADsLwzw9oa9fqqZ9lvjOpDYXuY10QgYdxmLq/edFxsq1BAig49m7xjUA68wosQnQJ38u5js61vjc0YEc6/DipVvyIoIraXSMSBXCmDvly5LhtHI0/UbUgjEjLGneHDL0T9mp4OaYETHA3K7tWqqS7Pz4N6A7LEsrj/U3lqOqqJyS/LR8KgZtOudfMGikT0B0GL3cC03g7HKv2KcFbzDGzkuHAd7dXJwzHI/RB0mWtnpW82l9vo4DEcj8+CorAtcwYoD8ATdiCm7I+ZT7AnzAiivhd3XimuQdzHzK7bT2XceIjcQ4itNDoeSkM2qsm48RGirXZ8zqptgzbZuWdBf42Duk5luQ6jAeS7WTG/MQTBiCpAoMcx9QVmHmJJzAI8THcrzdx4EYIO0MvlpmvtB3IEajqFebQSYiw2x4eOGNN2o6H5ptuQGzEJseFjVtemoPEGvkuezc/gYTsnHDUA7vv5oOWz9pBxMCJi13gJ0du+9yjOdFlJlrmuoWODmYnEg4AcPquVryTpeLQYBxq2mhBqBzBot9ZWwxn4UKLNB8I0xYBR7txNfCDmNcUhFpiPba7P202bl2RW4Xh3m6seMHNPX0IVkotnWbCl4YZCYGNGg1O9xOLjxKlLZzSEIQpQEiVCBEIQgEVQhAISJUHCbkmRW3YjQ4cdORzCzVobKOZjB7491x7w5HJ3otXVCiY1aLTDy2cY4PoQ4UzDgR3uo3fFDRRemzMqyI269ocOPy3LMWnseRV0E1HuHPoV18HJWseLLk2Z1nIbm171aU0pgd9Dn5hNa+pIpgDgfeG+mm7oljQ3MddcCDuKAuv8ArItEqKocaBWEXsGtBaxoaCSTdAAqczhqkIouz8AMDU45aLiW4ZLyue/lbI9Q7OKuQ5RYYOaixoeHDepTwQpFkWV+bmWQvZ8cU/8AG0jDm40b5rBruNV+HtidlAMZ478ehFRi2EPAOviPMLA/iDsz+TmrzB+jHJLdzXnxM+a9pAAFBhwVZtNYTJ2WfBdqKsd7rx4XK8xsYxi3evKdn4oiQTBiY3QbvFurenw5LPTUN0tGoDQtNWn4Kwgl8u4tebsSE8teDvHDcQp1syrZmCIkOlaYcxm374LF0O81DbOyoiN8Q03OHiHL6hU1i2oIMU1qGOo1wOh0J3a+qbsza/YxbrvA/B2lDkHfVd9qbN7OJ2jfC897dXf1QdNoJEw4gisGDiLwGIroSOPy4qbYk42ZguguqS0d2urDl1H0TbFmxMQDCfi5raY6s0PMfRUQLpWOCDiw1B0cD8iMFInuiPl3Cgo6GQcc3Cuu8Uqp20MqJiCIzKVArz3j0XW1oTZiE2PDqcMeWRBG8FRLBnKO7M+F5AaP3HAUG47uCCJsvaV1xhO8D8uDjh6/GitJPZiZiTF2AwltfEcGN/qdpTTVXtlfhSXRu0juuQ617NnjPAuyYOVTyXpEGC1jQ1oAAwAGStFd9s7Xz0q7L2ahQg1z2tiRW0N8trR29gPh55q4SJVpjGZ0IqhClAQgoQKkQhAiElUVQKhJVJVA5FU2qSqB9UlU0lFUScCiqbVJeQcJ6zYcYUe0HjqOqy1pbKvh1MPvt3e0PqtheSXlpTltT0rNYl5sRTDI7iiFDvuppmeS3Vo2PCjjvCh94YH+Vk56zHy7jWtCcH6Ebqjwnmt7/kR4de0U4/2Qpt+I4YY/RR3EFOmVyr1H3mvPdZkQgAk5AVJW52LsjsZe+8UiRqPdXNrafps6DHm4rKWJZn5mZaw/6bKRIu4gHuM/ucPIFej3lasfLO8/DpVFVzvIvK7N5x+LdhtYGzjaA3mw4op4vcdzFFldnZ8AlhpddSm7de88DzC9ntSz4czAfBiirIjS13yI4g0I4heDR7LfKTMSWieJp7p0cw4tc3mKHz3LO8fLbjnrEm37MEOLe0du0Ovmriy47ZmXdCcauY3CuZbv5gpIB/MwC1xF5ooTvoO64enULPSsd0vGvjxMOI0cPaHULNqaXulZgECjmHI5OGo5EEq/tuWExAEaHuqOI1aeI+IKLds780xsSA0ucReaGipcDm0AajctRsFsVFhQyZqgaaOZBr3gdS8jL+nz3KYhWZiGd2BkI0dz4QaTCOLnkdxjue8jQcOa9JsTY6WlXX2tvRPffiW1zDBk0cseKtZeAyG0NY1rWjJrQGgcgF1vLWK4xteZPqiqZeS1VmZ6E2qKoHIqm1RVA5CbVLVAqElUVQJVIhJVElqkqkSEoHVTaqBN2vDh61O4KjndoHvwbgFCcaSNPsZ4nAdVyba0I+23zWLiRiTiVyMRE43onoZye3/IJ4jg6jzXnhiJnbIY9G7RBiLzn844ZOPmU7/9aKMoj/8AIoY9D7RNc4EUNCDmDiFgG2/HH+4etCnjaeOPa/6hDF9aezDHgmEbh90+Dpq1Yu0YboMS45r2P9nA9/8AoIwd0qrpu10Ye6en8p42vfhVjDTEZ4HeNyrNVotML7ZizTLwBe/1IhvxOBOTf7RQeat+1WQbtpvh+Tv4XRu2bdWO6EKys7LV9ql7RZlu2ELc8dB9U47XQf3+X8qUY0naLF/iXs6ZiAJiEP1pcE4Zvh5ubxIxI/uGqlxNsmaMceZAUd+2btGDqSVEpjYlgLJtIGjm0FfEBTIDFtN2IPRW7Nj406+9Do1oI/Udg1zTjUe8eHMLlDsmC2K57WlocSSwONwEmpoMwNKVor6FtBGaAGuDWgUADWgAbgKLOKNZt9NVs1s5DkYQYwlxzc91KknMNHst4fFXAesPD2sjDO6eY+ilwNsfeZ5H6rRl2119LeWfhbWQTneHMfRS4VvQHf7g64fFShbXkt5Q4c4x2TmnkQuweiHcOS1XEPShyDrVLVc7yWqB4KWqYClBQPqhNS1QCRNqkLkDio8zLXxQucOS6FyQuQVUTZth9t3oVHfss3R58grsuTS5QlQO2VP/AJB/j/K4v2Vdo9vkVoi5IShrLP2Xi6FvmfouD9mo25p/uC1pKaUNY1+z8cex6hR32NGH+27yW4qkKJ159Fkojc2uHQrg6GdxXoxCYYQOYHkhrzgptV6M6SYc2N/xC4vsiC7OG3yohrz+qKrcP2agH2KciVwfsjBORcOtUTrHIqtU/Y0aRD1CjxNjn6PaehCGs7VLeVy/ZWMMg08io79n449g9KFBXXkt9TW2JGP+27qFIhbMRz7IHMhBVh6UPV6zY6Jq5o81Jh7Gb4nkENZwOTw5aqFshDGbnH0UuFsxAHsk8yUNY1sQhSoU9FGT39CVsoViQW5Qx1x+KlQ5KGMmNHQIjWQg2rMjJzzzFfiFcyNqzHtw3Ebw1XgbRdAiNMgxbwyI5rqEgTlKCpQkCdVAqEVS1QckiEIETSEqEDSmkJUIGkJC1IhAhakLUIQJdSXEIQFxJcQhAXUXUIQJdS3UIQJRLRCEBRJRCEBRKAhCBaJUIQKlCEIFCchCBQU4FCECp1UiEDqpQhCBapaoQ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83300" name="AutoShape 4" descr="data:image/jpeg;base64,/9j/4AAQSkZJRgABAQAAAQABAAD/2wCEAAkGBhIQDxQUEhQUFRUUFBQVFBUVFBQVFRUVFBUVFBQUFBUXHCYeFxkjGRQUHy8gIycpLCwsFR4xNTAqNSYrLCkBCQoKDgwOGA8PFCkcHx8pKSksKSkpKSkpKSwpKSwpKSwpLCkpKSksKSwpKSkpLCkpLCkqLCkpKSksLCwpKSksKf/AABEIAKgBLAMBIgACEQEDEQH/xAAbAAABBQEBAAAAAAAAAAAAAAAAAQIEBQYDB//EAD4QAAECAwUFBQYFAwQDAQAAAAEAAgMEEQUSITFBBlFhcYETIjKRoUJSscHR8AcUI2LhcoKSM0NjolPC8RX/xAAZAQEAAwEBAAAAAAAAAAAAAAAAAQIDBAX/xAAhEQEAAwACAgIDAQAAAAAAAAAAAQIRAyESMUFRBCJhI//aAAwDAQACEQMRAD8A9pQhCu5QhCEAkSoQIhKhAiEqEAkCSJEDQSTQAEk7gMSVDkLZhRh3XYnQ4E8t/RQnE5CEKUBCEIBCEIBCEIBCEIBCEIBCiWnasKWhmJGeGNGpzJ3NAxJ4BYva3ayNElA+TcWsd4njx03fs3YY4KszELRWZb6qVebfhdtQSTLRXE1q+ETXPN7KnOviHVekqYnS0ZIQhClUIQhAIQhAIQhAIQhAIQhAIQhAIQhAIQhAIQmRYga0k5AVKDPbY2iWwxCaaOfiTQHug5GuGJ9AVmIN7TunOmh5blYTcQx3uedTlq0ZAdAuIl+q55nZdNYyMWVn7TPZRsTvDicejvqtJJWpDi+F2NK3Tg6m+mo4hYd0LOmI1B+KgwI5DrzSQfZxxA0p8eq34aWvOMuTKxr1FCydnbWubQRReHvDxdRkVpZSeZFbVjg4eo5jRaX47U9wyiYl3QhCokIQhAIQqyd2jgQonZF7TFoT2YNXUG/3euKhMRqyJWI2v/Elso/soLL78KvdhDbXdTF58hzWU2p2um3TJDnXGsdehsaSGEaXtX1FQa79EtuS7ZyXbGYMaYjXDxNPEEKk2+mtafaVtQ4z0Bsw0kkCt3cPabTeMfJVOy1pXXGBEPdiZVOAd/PxS7J2t2bxCee6/AcHfz8aKJtJZJgRqjwONW00Na0HxWf9a/wy1ZN0pMBzHFtHXmHcQainVeybLbQNnpVsUUDvDEb7rxmORzHArzVjRPyh/wDIzA8xkeqibC7RukZoNiGkJ5uRP24m6/oa9CeCtWclS8bD2xCQFKtnOEIQgEIQgEIQgEIQgEIQgEIQgEIQgEIQgFRbST1AITTQmjnctB1KuY8YMaXHICpWHmZgxIjnO1JPEcOFAqWnppSO9IGHPI/fUJOeehSAkcQjtBnWm/dhvVGyNaEU0u6nd7uvnl5qKwJ8FhjRQBgXHD9rePACpPVaa0JKXa1oLH3boDIsNuNRgWxBvyOPvL0eLOKIifcuPk/eZn6ZoFdIEw5jrzSWkag0Xabs10NjIlQ5kQVa7CvIt0PmOKiVXXExaGHcNNZ21pGEYV/c3Pq36LRy02yI28xwcOHz3Lza8nwZ50I3muLSNQaYceC578ET3XppF/t6YotpWlDl4RiRXBrW5nPoAMSVira29mJeXBEJpecA8nBoOTiwZnqAs9ZlvPnGuhzD776EgmmLTm2gwFOHDcvOtbxnHTWm9tBC/EZs46JCgtdDFDdcT33NyJw8J8+a87mmRJWZOJvNN4E17w4766rnElnyszgaFpq0nUaV+C0lsSwm5cRWYuaOu5zfvgs5nW0REHWzAbNy7Y0LxAZZ82lV2y9sCHFMN3giUH9L8gcd+Xkm7L2oIT+zdgyJhwDsgfgPJcdp7L7CJeA7rz5HPooS7bQWV2MWoFGmpBGh3K4gH87KlriC9me/DJ33xSWfMNnpQsdi9gAJOf7X/I8iqKz50ykcF1c7sQcB8f4UgsmfdKx6/wBsRvCvyzU7ayywC2ND8L891d67bSWeO7Hh4tcBeIyLTk774LrYswIsIwH0Ora40Go5oNZ+Gm0/5iB2Dz+pBAu1zdDyHVuA5UW2XgcGYiyE217PFDdUVycw4Fp3gjBe42VaTJmCyLDNWvbUbxvaeINQeS0rLC8ZOpaEIV2YQhCAQhCAQhCAQhCAQhCAQhCAQhcZyabChue7JoqfkOpwQUm089WkIH9zv/UfPyVE01zXGLGdEeXuzcSSntdv++axnuddMRkYe53/ANH0UK0ouTd+JPDd1PwUl7rtToMSqK0Z8Qob4r8mgupxya0cSaDqt+CnlbZ9QpyWyMj5VlqbdNkJlrQHEhtXuYcWXvCKHA1FSQdKLZbP7cQJpt4OFdXMGv8AywjlzC8osLZSPaZjxHkN75N44gxCK3cNAKcqhRYmzk1KRQTeZiR2jDgSNzt9KYGi1nk8p7hWKZHUvYbctLtYgAIuMF1tBQHVxA4n4KtLlnrFtmKQGxwHGlQRg8ji3I8xRXgihwwPlp9CuzjtXMhzXrO7IdMtBAJpUgVpUAnfuVRtVDe2mJLMiP3cd4KrbPhvZMOgvdjWrSfariHc/wCVph+tALIhDnCrSaUrlQgcPkF5vNzXtM1np18fHWsbHaHYU0JmA6BExc0Ybyz6j6LPRmvlY/FhqDvBy8xggRIkvHqPEx3QjPDgQtFbco2agNjMzpXDOntNPELmhs52tLiagNiw/EBUUz/c0+SgbMWt2cW47wPNODXUwPXLyXfZ2eEN1wk3H0FTo/Q8K4eih7S2R2UQub4XHADQ6j5qyHXaSyjBiXmjuOx5HOnx9Vc2ZFbPyjobv9RgpxPuu9PiudlzQnZUw3+NoA410d6Dqs9Zsy+Tma5FpIcN4+8R0QPsydfJx8R4XXXt3t1p6EcgrrayQDoYjwqFpAJoM26HgfombWWaIjWx4eIIBqNQca8xVN2QtQPa6XiZUJZX/s31rTmiBsnbAewy8TEEG5y9pvxPmoloPdAc1owLHFwdvHs1PoR9VXWjJOlY/dwobzDwr60Wgm6TssIjBR4zA36t5HD0QPtOE2blmxmDvNwcK1/qap/4abTCDF/LvNIcU/p1Phi5U4B2XMDes1s5aohRbjsGRMDXJrsgfl1SbRWcYEW8MGnEEaHgeamJJjYx74hZ3YfaYTsqC4/qw6NijeaYP5OGPOq0S1c0xgQhClAQhCAQhCAQhCAQhCAQhCAWX2tn6kQhkO8/n7I8seoWgnpxsKG57sgPMnADqVgYry9xc41cTUnLE/BUtLSkfJIJxou1aZFciwhOdHa1pLtPVVaok9Fxu9XfIfPosDtzaJiPEBpo2GQ+If3Hwtw3A15kLVWvaYgQXxXYkCoG9xwYwdaDkFhbHsuNHbEi4uJf3sW+JwvOG/UdMF12/wA6RX5n2xr+9vL6bTZHaGDCgCABcNSb9e4bxpUkZGgArwJ4LZCJADezL4dSy9RxFHA6jSmHovNI1kRIRF4VA9pmIxpW8PSvqrCyIdSHAtwrQGuJOVDu3rLNaYspmyYTYTnljQcX0bga0yaSa1rljwA0WdsCVjxY4q54ujtYox7jSSIcLHVxqeTOKu7cs2JGMKFUdnfvRN9PZoNRUE82hTrOhdhKlxAa6Ye6IWkkxGtFGQ2vO8Ma0U0yxVsmZiIRORGyo9o5S80Pb44eIO8ahOsKeLu8zE0qQcK+80rtOOvFUkGIZaMXAdx2J/afs/dFTnybdJ49iva+2gs/tGdqzGgBOGJbx4jH1UbZq0ezd2Tz3H+HHJ2nmrKy7UY49nh3qXRxIqR1VJaUj2UUgVoT3SDlvHRc7Q+2rNMKIaZOxbwOoVrJxROSxY/xtwO+vsuH3vTg4TUvQ+JtKnWoycqOUmnQIgcQRiWuHCuP16BSIkrORJWZqcwSHjeD91V9tPINisbMQ8QWgmm7Ov3xXLaiz2vYI0OhwFaat39PnwRsnaodegPycDdrxzb8/NSh12WtK80y8TJ1Syu+lSMd+J81R2xJvlY+FRjeYd1DUdQV2tWznQIwu4UNWneBiPKivZsCflL1AIjc994fX5hQlzmgJ+UD20vtzG54GI5H5qk2btXsI91/gfg4H2To5M2atP8ALx7r/A83X8Nzuh9CVO2tsi46+Bg4444V/lShz2rsvsonaM8L8+e/qrGy5kTkqYb8YkMZ6keyeeh5JbIjfmZcwYpBcG4HUt06g4dBvWflnxJSZyqWmhHvNPyIUJWOzG0DrPnA8g3K3IrRqwnEgbxgRy4r3aDFD2hzSC1wBBGRBFQR0XiG0Mi17WxmZHE8a/P+Vsfwt2gLoZlohNW96CTq3NzByxI4E7les/DPkrvb0FCELRgEIQgEIQgEIQgEIQgEIXKZc4McWAF103QTQF1MAToKoMvtbP33iEMWtxeR7+g6D4qhh1HFMjSrmxHF7TDiuJLw7JxJqTuOOoTmvxxFDv0/hZT26YjISWxN3l/Chz8YEhoFKYu4nQfPyXd8QNaScKY9dAFAZUmpxJxJ4ldP49PK2z8MuW2RiNaNkQ5iFciA0zBBoQaEVHmVVSsm+QYW9mYsOpcXwv8AUHF8M+Km8HotGlC7r8VbOavJNUGVt2Xc2oiNwvVDgWuF0VcCHagA4cFmYVsBxcaYuLn0ZicPC26MD4SaY0DcsForRsGHGqcWPOJezCp0Lxk/qs/NSUWUi9pcvQwKVbVxAoKk+6SRUkigqVx34rU79umnJWztK7REMhkl4c57a929Wt4Bo1DKUGpqTvV5MRC444HXGuPPVVGzU/EjRIx7nZVBIADqxB4KOIrUNqSR74Vu4aqYnwp5faLftbxRIzPv7zUCYhVHBWbwo8WGuPW6ga8sq3G8CC010rgVqogE1ADsLwzw9oa9fqqZ9lvjOpDYXuY10QgYdxmLq/edFxsq1BAig49m7xjUA68wosQnQJ38u5js61vjc0YEc6/DipVvyIoIraXSMSBXCmDvly5LhtHI0/UbUgjEjLGneHDL0T9mp4OaYETHA3K7tWqqS7Pz4N6A7LEsrj/U3lqOqqJyS/LR8KgZtOudfMGikT0B0GL3cC03g7HKv2KcFbzDGzkuHAd7dXJwzHI/RB0mWtnpW82l9vo4DEcj8+CorAtcwYoD8ATdiCm7I+ZT7AnzAiivhd3XimuQdzHzK7bT2XceIjcQ4itNDoeSkM2qsm48RGirXZ8zqptgzbZuWdBf42Duk5luQ6jAeS7WTG/MQTBiCpAoMcx9QVmHmJJzAI8THcrzdx4EYIO0MvlpmvtB3IEajqFebQSYiw2x4eOGNN2o6H5ptuQGzEJseFjVtemoPEGvkuezc/gYTsnHDUA7vv5oOWz9pBxMCJi13gJ0du+9yjOdFlJlrmuoWODmYnEg4AcPquVryTpeLQYBxq2mhBqBzBot9ZWwxn4UKLNB8I0xYBR7txNfCDmNcUhFpiPba7P202bl2RW4Xh3m6seMHNPX0IVkotnWbCl4YZCYGNGg1O9xOLjxKlLZzSEIQpQEiVCBEIQgEVQhAISJUHCbkmRW3YjQ4cdORzCzVobKOZjB7491x7w5HJ3otXVCiY1aLTDy2cY4PoQ4UzDgR3uo3fFDRRemzMqyI269ocOPy3LMWnseRV0E1HuHPoV18HJWseLLk2Z1nIbm171aU0pgd9Dn5hNa+pIpgDgfeG+mm7oljQ3MddcCDuKAuv8ArItEqKocaBWEXsGtBaxoaCSTdAAqczhqkIouz8AMDU45aLiW4ZLyue/lbI9Q7OKuQ5RYYOaixoeHDepTwQpFkWV+bmWQvZ8cU/8AG0jDm40b5rBruNV+HtidlAMZ478ehFRi2EPAOviPMLA/iDsz+TmrzB+jHJLdzXnxM+a9pAAFBhwVZtNYTJ2WfBdqKsd7rx4XK8xsYxi3evKdn4oiQTBiY3QbvFurenw5LPTUN0tGoDQtNWn4Kwgl8u4tebsSE8teDvHDcQp1syrZmCIkOlaYcxm374LF0O81DbOyoiN8Q03OHiHL6hU1i2oIMU1qGOo1wOh0J3a+qbsza/YxbrvA/B2lDkHfVd9qbN7OJ2jfC897dXf1QdNoJEw4gisGDiLwGIroSOPy4qbYk42ZguguqS0d2urDl1H0TbFmxMQDCfi5raY6s0PMfRUQLpWOCDiw1B0cD8iMFInuiPl3Cgo6GQcc3Cuu8Uqp20MqJiCIzKVArz3j0XW1oTZiE2PDqcMeWRBG8FRLBnKO7M+F5AaP3HAUG47uCCJsvaV1xhO8D8uDjh6/GitJPZiZiTF2AwltfEcGN/qdpTTVXtlfhSXRu0juuQ617NnjPAuyYOVTyXpEGC1jQ1oAAwAGStFd9s7Xz0q7L2ahQg1z2tiRW0N8trR29gPh55q4SJVpjGZ0IqhClAQgoQKkQhAiElUVQKhJVJVA5FU2qSqB9UlU0lFUScCiqbVJeQcJ6zYcYUe0HjqOqy1pbKvh1MPvt3e0PqtheSXlpTltT0rNYl5sRTDI7iiFDvuppmeS3Vo2PCjjvCh94YH+Vk56zHy7jWtCcH6Ebqjwnmt7/kR4de0U4/2Qpt+I4YY/RR3EFOmVyr1H3mvPdZkQgAk5AVJW52LsjsZe+8UiRqPdXNrafps6DHm4rKWJZn5mZaw/6bKRIu4gHuM/ucPIFej3lasfLO8/DpVFVzvIvK7N5x+LdhtYGzjaA3mw4op4vcdzFFldnZ8AlhpddSm7de88DzC9ntSz4czAfBiirIjS13yI4g0I4heDR7LfKTMSWieJp7p0cw4tc3mKHz3LO8fLbjnrEm37MEOLe0du0Ovmriy47ZmXdCcauY3CuZbv5gpIB/MwC1xF5ooTvoO64enULPSsd0vGvjxMOI0cPaHULNqaXulZgECjmHI5OGo5EEq/tuWExAEaHuqOI1aeI+IKLds780xsSA0ucReaGipcDm0AajctRsFsVFhQyZqgaaOZBr3gdS8jL+nz3KYhWZiGd2BkI0dz4QaTCOLnkdxjue8jQcOa9JsTY6WlXX2tvRPffiW1zDBk0cseKtZeAyG0NY1rWjJrQGgcgF1vLWK4xteZPqiqZeS1VmZ6E2qKoHIqm1RVA5CbVLVAqElUVQJVIhJVElqkqkSEoHVTaqBN2vDh61O4KjndoHvwbgFCcaSNPsZ4nAdVyba0I+23zWLiRiTiVyMRE43onoZye3/IJ4jg6jzXnhiJnbIY9G7RBiLzn844ZOPmU7/9aKMoj/8AIoY9D7RNc4EUNCDmDiFgG2/HH+4etCnjaeOPa/6hDF9aezDHgmEbh90+Dpq1Yu0YboMS45r2P9nA9/8AoIwd0qrpu10Ye6en8p42vfhVjDTEZ4HeNyrNVotML7ZizTLwBe/1IhvxOBOTf7RQeat+1WQbtpvh+Tv4XRu2bdWO6EKys7LV9ql7RZlu2ELc8dB9U47XQf3+X8qUY0naLF/iXs6ZiAJiEP1pcE4Zvh5ubxIxI/uGqlxNsmaMceZAUd+2btGDqSVEpjYlgLJtIGjm0FfEBTIDFtN2IPRW7Nj406+9Do1oI/Udg1zTjUe8eHMLlDsmC2K57WlocSSwONwEmpoMwNKVor6FtBGaAGuDWgUADWgAbgKLOKNZt9NVs1s5DkYQYwlxzc91KknMNHst4fFXAesPD2sjDO6eY+ilwNsfeZ5H6rRl2119LeWfhbWQTneHMfRS4VvQHf7g64fFShbXkt5Q4c4x2TmnkQuweiHcOS1XEPShyDrVLVc7yWqB4KWqYClBQPqhNS1QCRNqkLkDio8zLXxQucOS6FyQuQVUTZth9t3oVHfss3R58grsuTS5QlQO2VP/AJB/j/K4v2Vdo9vkVoi5IShrLP2Xi6FvmfouD9mo25p/uC1pKaUNY1+z8cex6hR32NGH+27yW4qkKJ159Fkojc2uHQrg6GdxXoxCYYQOYHkhrzgptV6M6SYc2N/xC4vsiC7OG3yohrz+qKrcP2agH2KciVwfsjBORcOtUTrHIqtU/Y0aRD1CjxNjn6PaehCGs7VLeVy/ZWMMg08io79n449g9KFBXXkt9TW2JGP+27qFIhbMRz7IHMhBVh6UPV6zY6Jq5o81Jh7Gb4nkENZwOTw5aqFshDGbnH0UuFsxAHsk8yUNY1sQhSoU9FGT39CVsoViQW5Qx1x+KlQ5KGMmNHQIjWQg2rMjJzzzFfiFcyNqzHtw3Ebw1XgbRdAiNMgxbwyI5rqEgTlKCpQkCdVAqEVS1QckiEIETSEqEDSmkJUIGkJC1IhAhakLUIQJdSXEIQFxJcQhAXUXUIQJdS3UIQJRLRCEBRJRCEBRKAhCBaJUIQKlCEIFCchCBQU4FCECp1UiEDqpQhCBapaoQ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83302" name="Picture 6" descr="http://images.gizmag.com/hero/ipave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5013176"/>
            <a:ext cx="3281063" cy="18448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3568" y="188640"/>
            <a:ext cx="7194500" cy="1143000"/>
          </a:xfrm>
        </p:spPr>
        <p:txBody>
          <a:bodyPr/>
          <a:lstStyle/>
          <a:p>
            <a:r>
              <a:rPr lang="en-GB" dirty="0" smtClean="0"/>
              <a:t>I have a dream … the user-</a:t>
            </a:r>
            <a:r>
              <a:rPr lang="en-GB" dirty="0" err="1" smtClean="0"/>
              <a:t>enpowered</a:t>
            </a:r>
            <a:r>
              <a:rPr lang="en-GB" dirty="0" smtClean="0"/>
              <a:t> inclusive City</a:t>
            </a:r>
            <a:endParaRPr lang="en-GB" dirty="0"/>
          </a:p>
        </p:txBody>
      </p:sp>
      <p:sp>
        <p:nvSpPr>
          <p:cNvPr id="183298" name="AutoShape 2" descr="data:image/jpeg;base64,/9j/4AAQSkZJRgABAQAAAQABAAD/2wCEAAkGBhIQDxQUEhQUFRUUFBQVFBUVFBQVFRUVFBUVFBQUFBUXHCYeFxkjGRQUHy8gIycpLCwsFR4xNTAqNSYrLCkBCQoKDgwOGA8PFCkcHx8pKSksKSkpKSkpKSwpKSwpKSwpLCkpKSksKSwpKSkpLCkpLCkqLCkpKSksLCwpKSksKf/AABEIAKgBLAMBIgACEQEDEQH/xAAbAAABBQEBAAAAAAAAAAAAAAAAAQIEBQYDB//EAD4QAAECAwUFBQYFAwQDAQAAAAEAAgMEEQUSITFBBlFhcYETIjKRoUJSscHR8AcUI2LhcoKSM0NjolPC8RX/xAAZAQEAAwEBAAAAAAAAAAAAAAAAAQIDBAX/xAAhEQEAAwACAgIDAQAAAAAAAAAAAQIRAyESMUFRBCJhI//aAAwDAQACEQMRAD8A9pQhCu5QhCEAkSoQIhKhAiEqEAkCSJEDQSTQAEk7gMSVDkLZhRh3XYnQ4E8t/RQnE5CEKUBCEIBCEIBCEIBCEIBCEIBCiWnasKWhmJGeGNGpzJ3NAxJ4BYva3ayNElA+TcWsd4njx03fs3YY4KszELRWZb6qVebfhdtQSTLRXE1q+ETXPN7KnOviHVekqYnS0ZIQhClUIQhAIQhAIQhAIQhAIQhAIQhAIQhAIQhAIQmRYga0k5AVKDPbY2iWwxCaaOfiTQHug5GuGJ9AVmIN7TunOmh5blYTcQx3uedTlq0ZAdAuIl+q55nZdNYyMWVn7TPZRsTvDicejvqtJJWpDi+F2NK3Tg6m+mo4hYd0LOmI1B+KgwI5DrzSQfZxxA0p8eq34aWvOMuTKxr1FCydnbWubQRReHvDxdRkVpZSeZFbVjg4eo5jRaX47U9wyiYl3QhCokIQhAIQqyd2jgQonZF7TFoT2YNXUG/3euKhMRqyJWI2v/Elso/soLL78KvdhDbXdTF58hzWU2p2um3TJDnXGsdehsaSGEaXtX1FQa79EtuS7ZyXbGYMaYjXDxNPEEKk2+mtafaVtQ4z0Bsw0kkCt3cPabTeMfJVOy1pXXGBEPdiZVOAd/PxS7J2t2bxCee6/AcHfz8aKJtJZJgRqjwONW00Na0HxWf9a/wy1ZN0pMBzHFtHXmHcQainVeybLbQNnpVsUUDvDEb7rxmORzHArzVjRPyh/wDIzA8xkeqibC7RukZoNiGkJ5uRP24m6/oa9CeCtWclS8bD2xCQFKtnOEIQgEIQgEIQgEIQgEIQgEIQgEIQgEIQgFRbST1AITTQmjnctB1KuY8YMaXHICpWHmZgxIjnO1JPEcOFAqWnppSO9IGHPI/fUJOeehSAkcQjtBnWm/dhvVGyNaEU0u6nd7uvnl5qKwJ8FhjRQBgXHD9rePACpPVaa0JKXa1oLH3boDIsNuNRgWxBvyOPvL0eLOKIifcuPk/eZn6ZoFdIEw5jrzSWkag0Xabs10NjIlQ5kQVa7CvIt0PmOKiVXXExaGHcNNZ21pGEYV/c3Pq36LRy02yI28xwcOHz3Lza8nwZ50I3muLSNQaYceC578ET3XppF/t6YotpWlDl4RiRXBrW5nPoAMSVira29mJeXBEJpecA8nBoOTiwZnqAs9ZlvPnGuhzD776EgmmLTm2gwFOHDcvOtbxnHTWm9tBC/EZs46JCgtdDFDdcT33NyJw8J8+a87mmRJWZOJvNN4E17w4766rnElnyszgaFpq0nUaV+C0lsSwm5cRWYuaOu5zfvgs5nW0REHWzAbNy7Y0LxAZZ82lV2y9sCHFMN3giUH9L8gcd+Xkm7L2oIT+zdgyJhwDsgfgPJcdp7L7CJeA7rz5HPooS7bQWV2MWoFGmpBGh3K4gH87KlriC9me/DJ33xSWfMNnpQsdi9gAJOf7X/I8iqKz50ykcF1c7sQcB8f4UgsmfdKx6/wBsRvCvyzU7ayywC2ND8L891d67bSWeO7Hh4tcBeIyLTk774LrYswIsIwH0Ora40Go5oNZ+Gm0/5iB2Dz+pBAu1zdDyHVuA5UW2XgcGYiyE217PFDdUVycw4Fp3gjBe42VaTJmCyLDNWvbUbxvaeINQeS0rLC8ZOpaEIV2YQhCAQhCAQhCAQhCAQhCAQhCAQhcZyabChue7JoqfkOpwQUm089WkIH9zv/UfPyVE01zXGLGdEeXuzcSSntdv++axnuddMRkYe53/ANH0UK0ouTd+JPDd1PwUl7rtToMSqK0Z8Qob4r8mgupxya0cSaDqt+CnlbZ9QpyWyMj5VlqbdNkJlrQHEhtXuYcWXvCKHA1FSQdKLZbP7cQJpt4OFdXMGv8AywjlzC8osLZSPaZjxHkN75N44gxCK3cNAKcqhRYmzk1KRQTeZiR2jDgSNzt9KYGi1nk8p7hWKZHUvYbctLtYgAIuMF1tBQHVxA4n4KtLlnrFtmKQGxwHGlQRg8ji3I8xRXgihwwPlp9CuzjtXMhzXrO7IdMtBAJpUgVpUAnfuVRtVDe2mJLMiP3cd4KrbPhvZMOgvdjWrSfariHc/wCVph+tALIhDnCrSaUrlQgcPkF5vNzXtM1np18fHWsbHaHYU0JmA6BExc0Ybyz6j6LPRmvlY/FhqDvBy8xggRIkvHqPEx3QjPDgQtFbco2agNjMzpXDOntNPELmhs52tLiagNiw/EBUUz/c0+SgbMWt2cW47wPNODXUwPXLyXfZ2eEN1wk3H0FTo/Q8K4eih7S2R2UQub4XHADQ6j5qyHXaSyjBiXmjuOx5HOnx9Vc2ZFbPyjobv9RgpxPuu9PiudlzQnZUw3+NoA410d6Dqs9Zsy+Tma5FpIcN4+8R0QPsydfJx8R4XXXt3t1p6EcgrrayQDoYjwqFpAJoM26HgfombWWaIjWx4eIIBqNQca8xVN2QtQPa6XiZUJZX/s31rTmiBsnbAewy8TEEG5y9pvxPmoloPdAc1owLHFwdvHs1PoR9VXWjJOlY/dwobzDwr60Wgm6TssIjBR4zA36t5HD0QPtOE2blmxmDvNwcK1/qap/4abTCDF/LvNIcU/p1Phi5U4B2XMDes1s5aohRbjsGRMDXJrsgfl1SbRWcYEW8MGnEEaHgeamJJjYx74hZ3YfaYTsqC4/qw6NijeaYP5OGPOq0S1c0xgQhClAQhCAQhCAQhCAQhCAQhCAWX2tn6kQhkO8/n7I8seoWgnpxsKG57sgPMnADqVgYry9xc41cTUnLE/BUtLSkfJIJxou1aZFciwhOdHa1pLtPVVaok9Fxu9XfIfPosDtzaJiPEBpo2GQ+If3Hwtw3A15kLVWvaYgQXxXYkCoG9xwYwdaDkFhbHsuNHbEi4uJf3sW+JwvOG/UdMF12/wA6RX5n2xr+9vL6bTZHaGDCgCABcNSb9e4bxpUkZGgArwJ4LZCJADezL4dSy9RxFHA6jSmHovNI1kRIRF4VA9pmIxpW8PSvqrCyIdSHAtwrQGuJOVDu3rLNaYspmyYTYTnljQcX0bga0yaSa1rljwA0WdsCVjxY4q54ujtYox7jSSIcLHVxqeTOKu7cs2JGMKFUdnfvRN9PZoNRUE82hTrOhdhKlxAa6Ye6IWkkxGtFGQ2vO8Ma0U0yxVsmZiIRORGyo9o5S80Pb44eIO8ahOsKeLu8zE0qQcK+80rtOOvFUkGIZaMXAdx2J/afs/dFTnybdJ49iva+2gs/tGdqzGgBOGJbx4jH1UbZq0ezd2Tz3H+HHJ2nmrKy7UY49nh3qXRxIqR1VJaUj2UUgVoT3SDlvHRc7Q+2rNMKIaZOxbwOoVrJxROSxY/xtwO+vsuH3vTg4TUvQ+JtKnWoycqOUmnQIgcQRiWuHCuP16BSIkrORJWZqcwSHjeD91V9tPINisbMQ8QWgmm7Ov3xXLaiz2vYI0OhwFaat39PnwRsnaodegPycDdrxzb8/NSh12WtK80y8TJ1Syu+lSMd+J81R2xJvlY+FRjeYd1DUdQV2tWznQIwu4UNWneBiPKivZsCflL1AIjc994fX5hQlzmgJ+UD20vtzG54GI5H5qk2btXsI91/gfg4H2To5M2atP8ALx7r/A83X8Nzuh9CVO2tsi46+Bg4444V/lShz2rsvsonaM8L8+e/qrGy5kTkqYb8YkMZ6keyeeh5JbIjfmZcwYpBcG4HUt06g4dBvWflnxJSZyqWmhHvNPyIUJWOzG0DrPnA8g3K3IrRqwnEgbxgRy4r3aDFD2hzSC1wBBGRBFQR0XiG0Mi17WxmZHE8a/P+Vsfwt2gLoZlohNW96CTq3NzByxI4E7les/DPkrvb0FCELRgEIQgEIQgEIQgEIQgEIXKZc4McWAF103QTQF1MAToKoMvtbP33iEMWtxeR7+g6D4qhh1HFMjSrmxHF7TDiuJLw7JxJqTuOOoTmvxxFDv0/hZT26YjISWxN3l/Chz8YEhoFKYu4nQfPyXd8QNaScKY9dAFAZUmpxJxJ4ldP49PK2z8MuW2RiNaNkQ5iFciA0zBBoQaEVHmVVSsm+QYW9mYsOpcXwv8AUHF8M+Km8HotGlC7r8VbOavJNUGVt2Xc2oiNwvVDgWuF0VcCHagA4cFmYVsBxcaYuLn0ZicPC26MD4SaY0DcsForRsGHGqcWPOJezCp0Lxk/qs/NSUWUi9pcvQwKVbVxAoKk+6SRUkigqVx34rU79umnJWztK7REMhkl4c57a929Wt4Bo1DKUGpqTvV5MRC444HXGuPPVVGzU/EjRIx7nZVBIADqxB4KOIrUNqSR74Vu4aqYnwp5faLftbxRIzPv7zUCYhVHBWbwo8WGuPW6ga8sq3G8CC010rgVqogE1ADsLwzw9oa9fqqZ9lvjOpDYXuY10QgYdxmLq/edFxsq1BAig49m7xjUA68wosQnQJ38u5js61vjc0YEc6/DipVvyIoIraXSMSBXCmDvly5LhtHI0/UbUgjEjLGneHDL0T9mp4OaYETHA3K7tWqqS7Pz4N6A7LEsrj/U3lqOqqJyS/LR8KgZtOudfMGikT0B0GL3cC03g7HKv2KcFbzDGzkuHAd7dXJwzHI/RB0mWtnpW82l9vo4DEcj8+CorAtcwYoD8ATdiCm7I+ZT7AnzAiivhd3XimuQdzHzK7bT2XceIjcQ4itNDoeSkM2qsm48RGirXZ8zqptgzbZuWdBf42Duk5luQ6jAeS7WTG/MQTBiCpAoMcx9QVmHmJJzAI8THcrzdx4EYIO0MvlpmvtB3IEajqFebQSYiw2x4eOGNN2o6H5ptuQGzEJseFjVtemoPEGvkuezc/gYTsnHDUA7vv5oOWz9pBxMCJi13gJ0du+9yjOdFlJlrmuoWODmYnEg4AcPquVryTpeLQYBxq2mhBqBzBot9ZWwxn4UKLNB8I0xYBR7txNfCDmNcUhFpiPba7P202bl2RW4Xh3m6seMHNPX0IVkotnWbCl4YZCYGNGg1O9xOLjxKlLZzSEIQpQEiVCBEIQgEVQhAISJUHCbkmRW3YjQ4cdORzCzVobKOZjB7491x7w5HJ3otXVCiY1aLTDy2cY4PoQ4UzDgR3uo3fFDRRemzMqyI269ocOPy3LMWnseRV0E1HuHPoV18HJWseLLk2Z1nIbm171aU0pgd9Dn5hNa+pIpgDgfeG+mm7oljQ3MddcCDuKAuv8ArItEqKocaBWEXsGtBaxoaCSTdAAqczhqkIouz8AMDU45aLiW4ZLyue/lbI9Q7OKuQ5RYYOaixoeHDepTwQpFkWV+bmWQvZ8cU/8AG0jDm40b5rBruNV+HtidlAMZ478ehFRi2EPAOviPMLA/iDsz+TmrzB+jHJLdzXnxM+a9pAAFBhwVZtNYTJ2WfBdqKsd7rx4XK8xsYxi3evKdn4oiQTBiY3QbvFurenw5LPTUN0tGoDQtNWn4Kwgl8u4tebsSE8teDvHDcQp1syrZmCIkOlaYcxm374LF0O81DbOyoiN8Q03OHiHL6hU1i2oIMU1qGOo1wOh0J3a+qbsza/YxbrvA/B2lDkHfVd9qbN7OJ2jfC897dXf1QdNoJEw4gisGDiLwGIroSOPy4qbYk42ZguguqS0d2urDl1H0TbFmxMQDCfi5raY6s0PMfRUQLpWOCDiw1B0cD8iMFInuiPl3Cgo6GQcc3Cuu8Uqp20MqJiCIzKVArz3j0XW1oTZiE2PDqcMeWRBG8FRLBnKO7M+F5AaP3HAUG47uCCJsvaV1xhO8D8uDjh6/GitJPZiZiTF2AwltfEcGN/qdpTTVXtlfhSXRu0juuQ617NnjPAuyYOVTyXpEGC1jQ1oAAwAGStFd9s7Xz0q7L2ahQg1z2tiRW0N8trR29gPh55q4SJVpjGZ0IqhClAQgoQKkQhAiElUVQKhJVJVA5FU2qSqB9UlU0lFUScCiqbVJeQcJ6zYcYUe0HjqOqy1pbKvh1MPvt3e0PqtheSXlpTltT0rNYl5sRTDI7iiFDvuppmeS3Vo2PCjjvCh94YH+Vk56zHy7jWtCcH6Ebqjwnmt7/kR4de0U4/2Qpt+I4YY/RR3EFOmVyr1H3mvPdZkQgAk5AVJW52LsjsZe+8UiRqPdXNrafps6DHm4rKWJZn5mZaw/6bKRIu4gHuM/ucPIFej3lasfLO8/DpVFVzvIvK7N5x+LdhtYGzjaA3mw4op4vcdzFFldnZ8AlhpddSm7de88DzC9ntSz4czAfBiirIjS13yI4g0I4heDR7LfKTMSWieJp7p0cw4tc3mKHz3LO8fLbjnrEm37MEOLe0du0Ovmriy47ZmXdCcauY3CuZbv5gpIB/MwC1xF5ooTvoO64enULPSsd0vGvjxMOI0cPaHULNqaXulZgECjmHI5OGo5EEq/tuWExAEaHuqOI1aeI+IKLds780xsSA0ucReaGipcDm0AajctRsFsVFhQyZqgaaOZBr3gdS8jL+nz3KYhWZiGd2BkI0dz4QaTCOLnkdxjue8jQcOa9JsTY6WlXX2tvRPffiW1zDBk0cseKtZeAyG0NY1rWjJrQGgcgF1vLWK4xteZPqiqZeS1VmZ6E2qKoHIqm1RVA5CbVLVAqElUVQJVIhJVElqkqkSEoHVTaqBN2vDh61O4KjndoHvwbgFCcaSNPsZ4nAdVyba0I+23zWLiRiTiVyMRE43onoZye3/IJ4jg6jzXnhiJnbIY9G7RBiLzn844ZOPmU7/9aKMoj/8AIoY9D7RNc4EUNCDmDiFgG2/HH+4etCnjaeOPa/6hDF9aezDHgmEbh90+Dpq1Yu0YboMS45r2P9nA9/8AoIwd0qrpu10Ye6en8p42vfhVjDTEZ4HeNyrNVotML7ZizTLwBe/1IhvxOBOTf7RQeat+1WQbtpvh+Tv4XRu2bdWO6EKys7LV9ql7RZlu2ELc8dB9U47XQf3+X8qUY0naLF/iXs6ZiAJiEP1pcE4Zvh5ubxIxI/uGqlxNsmaMceZAUd+2btGDqSVEpjYlgLJtIGjm0FfEBTIDFtN2IPRW7Nj406+9Do1oI/Udg1zTjUe8eHMLlDsmC2K57WlocSSwONwEmpoMwNKVor6FtBGaAGuDWgUADWgAbgKLOKNZt9NVs1s5DkYQYwlxzc91KknMNHst4fFXAesPD2sjDO6eY+ilwNsfeZ5H6rRl2119LeWfhbWQTneHMfRS4VvQHf7g64fFShbXkt5Q4c4x2TmnkQuweiHcOS1XEPShyDrVLVc7yWqB4KWqYClBQPqhNS1QCRNqkLkDio8zLXxQucOS6FyQuQVUTZth9t3oVHfss3R58grsuTS5QlQO2VP/AJB/j/K4v2Vdo9vkVoi5IShrLP2Xi6FvmfouD9mo25p/uC1pKaUNY1+z8cex6hR32NGH+27yW4qkKJ159Fkojc2uHQrg6GdxXoxCYYQOYHkhrzgptV6M6SYc2N/xC4vsiC7OG3yohrz+qKrcP2agH2KciVwfsjBORcOtUTrHIqtU/Y0aRD1CjxNjn6PaehCGs7VLeVy/ZWMMg08io79n449g9KFBXXkt9TW2JGP+27qFIhbMRz7IHMhBVh6UPV6zY6Jq5o81Jh7Gb4nkENZwOTw5aqFshDGbnH0UuFsxAHsk8yUNY1sQhSoU9FGT39CVsoViQW5Qx1x+KlQ5KGMmNHQIjWQg2rMjJzzzFfiFcyNqzHtw3Ebw1XgbRdAiNMgxbwyI5rqEgTlKCpQkCdVAqEVS1QckiEIETSEqEDSmkJUIGkJC1IhAhakLUIQJdSXEIQFxJcQhAXUXUIQJdS3UIQJRLRCEBRJRCEBRKAhCBaJUIQKlCEIFCchCBQU4FCECp1UiEDqpQhCBapaoQ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83300" name="AutoShape 4" descr="data:image/jpeg;base64,/9j/4AAQSkZJRgABAQAAAQABAAD/2wCEAAkGBhIQDxQUEhQUFRUUFBQVFBUVFBQVFRUVFBUVFBQUFBUXHCYeFxkjGRQUHy8gIycpLCwsFR4xNTAqNSYrLCkBCQoKDgwOGA8PFCkcHx8pKSksKSkpKSkpKSwpKSwpKSwpLCkpKSksKSwpKSkpLCkpLCkqLCkpKSksLCwpKSksKf/AABEIAKgBLAMBIgACEQEDEQH/xAAbAAABBQEBAAAAAAAAAAAAAAAAAQIEBQYDB//EAD4QAAECAwUFBQYFAwQDAQAAAAEAAgMEEQUSITFBBlFhcYETIjKRoUJSscHR8AcUI2LhcoKSM0NjolPC8RX/xAAZAQEAAwEBAAAAAAAAAAAAAAAAAQIDBAX/xAAhEQEAAwACAgIDAQAAAAAAAAAAAQIRAyESMUFRBCJhI//aAAwDAQACEQMRAD8A9pQhCu5QhCEAkSoQIhKhAiEqEAkCSJEDQSTQAEk7gMSVDkLZhRh3XYnQ4E8t/RQnE5CEKUBCEIBCEIBCEIBCEIBCEIBCiWnasKWhmJGeGNGpzJ3NAxJ4BYva3ayNElA+TcWsd4njx03fs3YY4KszELRWZb6qVebfhdtQSTLRXE1q+ETXPN7KnOviHVekqYnS0ZIQhClUIQhAIQhAIQhAIQhAIQhAIQhAIQhAIQhAIQmRYga0k5AVKDPbY2iWwxCaaOfiTQHug5GuGJ9AVmIN7TunOmh5blYTcQx3uedTlq0ZAdAuIl+q55nZdNYyMWVn7TPZRsTvDicejvqtJJWpDi+F2NK3Tg6m+mo4hYd0LOmI1B+KgwI5DrzSQfZxxA0p8eq34aWvOMuTKxr1FCydnbWubQRReHvDxdRkVpZSeZFbVjg4eo5jRaX47U9wyiYl3QhCokIQhAIQqyd2jgQonZF7TFoT2YNXUG/3euKhMRqyJWI2v/Elso/soLL78KvdhDbXdTF58hzWU2p2um3TJDnXGsdehsaSGEaXtX1FQa79EtuS7ZyXbGYMaYjXDxNPEEKk2+mtafaVtQ4z0Bsw0kkCt3cPabTeMfJVOy1pXXGBEPdiZVOAd/PxS7J2t2bxCee6/AcHfz8aKJtJZJgRqjwONW00Na0HxWf9a/wy1ZN0pMBzHFtHXmHcQainVeybLbQNnpVsUUDvDEb7rxmORzHArzVjRPyh/wDIzA8xkeqibC7RukZoNiGkJ5uRP24m6/oa9CeCtWclS8bD2xCQFKtnOEIQgEIQgEIQgEIQgEIQgEIQgEIQgEIQgFRbST1AITTQmjnctB1KuY8YMaXHICpWHmZgxIjnO1JPEcOFAqWnppSO9IGHPI/fUJOeehSAkcQjtBnWm/dhvVGyNaEU0u6nd7uvnl5qKwJ8FhjRQBgXHD9rePACpPVaa0JKXa1oLH3boDIsNuNRgWxBvyOPvL0eLOKIifcuPk/eZn6ZoFdIEw5jrzSWkag0Xabs10NjIlQ5kQVa7CvIt0PmOKiVXXExaGHcNNZ21pGEYV/c3Pq36LRy02yI28xwcOHz3Lza8nwZ50I3muLSNQaYceC578ET3XppF/t6YotpWlDl4RiRXBrW5nPoAMSVira29mJeXBEJpecA8nBoOTiwZnqAs9ZlvPnGuhzD776EgmmLTm2gwFOHDcvOtbxnHTWm9tBC/EZs46JCgtdDFDdcT33NyJw8J8+a87mmRJWZOJvNN4E17w4766rnElnyszgaFpq0nUaV+C0lsSwm5cRWYuaOu5zfvgs5nW0REHWzAbNy7Y0LxAZZ82lV2y9sCHFMN3giUH9L8gcd+Xkm7L2oIT+zdgyJhwDsgfgPJcdp7L7CJeA7rz5HPooS7bQWV2MWoFGmpBGh3K4gH87KlriC9me/DJ33xSWfMNnpQsdi9gAJOf7X/I8iqKz50ykcF1c7sQcB8f4UgsmfdKx6/wBsRvCvyzU7ayywC2ND8L891d67bSWeO7Hh4tcBeIyLTk774LrYswIsIwH0Ora40Go5oNZ+Gm0/5iB2Dz+pBAu1zdDyHVuA5UW2XgcGYiyE217PFDdUVycw4Fp3gjBe42VaTJmCyLDNWvbUbxvaeINQeS0rLC8ZOpaEIV2YQhCAQhCAQhCAQhCAQhCAQhCAQhcZyabChue7JoqfkOpwQUm089WkIH9zv/UfPyVE01zXGLGdEeXuzcSSntdv++axnuddMRkYe53/ANH0UK0ouTd+JPDd1PwUl7rtToMSqK0Z8Qob4r8mgupxya0cSaDqt+CnlbZ9QpyWyMj5VlqbdNkJlrQHEhtXuYcWXvCKHA1FSQdKLZbP7cQJpt4OFdXMGv8AywjlzC8osLZSPaZjxHkN75N44gxCK3cNAKcqhRYmzk1KRQTeZiR2jDgSNzt9KYGi1nk8p7hWKZHUvYbctLtYgAIuMF1tBQHVxA4n4KtLlnrFtmKQGxwHGlQRg8ji3I8xRXgihwwPlp9CuzjtXMhzXrO7IdMtBAJpUgVpUAnfuVRtVDe2mJLMiP3cd4KrbPhvZMOgvdjWrSfariHc/wCVph+tALIhDnCrSaUrlQgcPkF5vNzXtM1np18fHWsbHaHYU0JmA6BExc0Ybyz6j6LPRmvlY/FhqDvBy8xggRIkvHqPEx3QjPDgQtFbco2agNjMzpXDOntNPELmhs52tLiagNiw/EBUUz/c0+SgbMWt2cW47wPNODXUwPXLyXfZ2eEN1wk3H0FTo/Q8K4eih7S2R2UQub4XHADQ6j5qyHXaSyjBiXmjuOx5HOnx9Vc2ZFbPyjobv9RgpxPuu9PiudlzQnZUw3+NoA410d6Dqs9Zsy+Tma5FpIcN4+8R0QPsydfJx8R4XXXt3t1p6EcgrrayQDoYjwqFpAJoM26HgfombWWaIjWx4eIIBqNQca8xVN2QtQPa6XiZUJZX/s31rTmiBsnbAewy8TEEG5y9pvxPmoloPdAc1owLHFwdvHs1PoR9VXWjJOlY/dwobzDwr60Wgm6TssIjBR4zA36t5HD0QPtOE2blmxmDvNwcK1/qap/4abTCDF/LvNIcU/p1Phi5U4B2XMDes1s5aohRbjsGRMDXJrsgfl1SbRWcYEW8MGnEEaHgeamJJjYx74hZ3YfaYTsqC4/qw6NijeaYP5OGPOq0S1c0xgQhClAQhCAQhCAQhCAQhCAQhCAWX2tn6kQhkO8/n7I8seoWgnpxsKG57sgPMnADqVgYry9xc41cTUnLE/BUtLSkfJIJxou1aZFciwhOdHa1pLtPVVaok9Fxu9XfIfPosDtzaJiPEBpo2GQ+If3Hwtw3A15kLVWvaYgQXxXYkCoG9xwYwdaDkFhbHsuNHbEi4uJf3sW+JwvOG/UdMF12/wA6RX5n2xr+9vL6bTZHaGDCgCABcNSb9e4bxpUkZGgArwJ4LZCJADezL4dSy9RxFHA6jSmHovNI1kRIRF4VA9pmIxpW8PSvqrCyIdSHAtwrQGuJOVDu3rLNaYspmyYTYTnljQcX0bga0yaSa1rljwA0WdsCVjxY4q54ujtYox7jSSIcLHVxqeTOKu7cs2JGMKFUdnfvRN9PZoNRUE82hTrOhdhKlxAa6Ye6IWkkxGtFGQ2vO8Ma0U0yxVsmZiIRORGyo9o5S80Pb44eIO8ahOsKeLu8zE0qQcK+80rtOOvFUkGIZaMXAdx2J/afs/dFTnybdJ49iva+2gs/tGdqzGgBOGJbx4jH1UbZq0ezd2Tz3H+HHJ2nmrKy7UY49nh3qXRxIqR1VJaUj2UUgVoT3SDlvHRc7Q+2rNMKIaZOxbwOoVrJxROSxY/xtwO+vsuH3vTg4TUvQ+JtKnWoycqOUmnQIgcQRiWuHCuP16BSIkrORJWZqcwSHjeD91V9tPINisbMQ8QWgmm7Ov3xXLaiz2vYI0OhwFaat39PnwRsnaodegPycDdrxzb8/NSh12WtK80y8TJ1Syu+lSMd+J81R2xJvlY+FRjeYd1DUdQV2tWznQIwu4UNWneBiPKivZsCflL1AIjc994fX5hQlzmgJ+UD20vtzG54GI5H5qk2btXsI91/gfg4H2To5M2atP8ALx7r/A83X8Nzuh9CVO2tsi46+Bg4444V/lShz2rsvsonaM8L8+e/qrGy5kTkqYb8YkMZ6keyeeh5JbIjfmZcwYpBcG4HUt06g4dBvWflnxJSZyqWmhHvNPyIUJWOzG0DrPnA8g3K3IrRqwnEgbxgRy4r3aDFD2hzSC1wBBGRBFQR0XiG0Mi17WxmZHE8a/P+Vsfwt2gLoZlohNW96CTq3NzByxI4E7les/DPkrvb0FCELRgEIQgEIQgEIQgEIQgEIXKZc4McWAF103QTQF1MAToKoMvtbP33iEMWtxeR7+g6D4qhh1HFMjSrmxHF7TDiuJLw7JxJqTuOOoTmvxxFDv0/hZT26YjISWxN3l/Chz8YEhoFKYu4nQfPyXd8QNaScKY9dAFAZUmpxJxJ4ldP49PK2z8MuW2RiNaNkQ5iFciA0zBBoQaEVHmVVSsm+QYW9mYsOpcXwv8AUHF8M+Km8HotGlC7r8VbOavJNUGVt2Xc2oiNwvVDgWuF0VcCHagA4cFmYVsBxcaYuLn0ZicPC26MD4SaY0DcsForRsGHGqcWPOJezCp0Lxk/qs/NSUWUi9pcvQwKVbVxAoKk+6SRUkigqVx34rU79umnJWztK7REMhkl4c57a929Wt4Bo1DKUGpqTvV5MRC444HXGuPPVVGzU/EjRIx7nZVBIADqxB4KOIrUNqSR74Vu4aqYnwp5faLftbxRIzPv7zUCYhVHBWbwo8WGuPW6ga8sq3G8CC010rgVqogE1ADsLwzw9oa9fqqZ9lvjOpDYXuY10QgYdxmLq/edFxsq1BAig49m7xjUA68wosQnQJ38u5js61vjc0YEc6/DipVvyIoIraXSMSBXCmDvly5LhtHI0/UbUgjEjLGneHDL0T9mp4OaYETHA3K7tWqqS7Pz4N6A7LEsrj/U3lqOqqJyS/LR8KgZtOudfMGikT0B0GL3cC03g7HKv2KcFbzDGzkuHAd7dXJwzHI/RB0mWtnpW82l9vo4DEcj8+CorAtcwYoD8ATdiCm7I+ZT7AnzAiivhd3XimuQdzHzK7bT2XceIjcQ4itNDoeSkM2qsm48RGirXZ8zqptgzbZuWdBf42Duk5luQ6jAeS7WTG/MQTBiCpAoMcx9QVmHmJJzAI8THcrzdx4EYIO0MvlpmvtB3IEajqFebQSYiw2x4eOGNN2o6H5ptuQGzEJseFjVtemoPEGvkuezc/gYTsnHDUA7vv5oOWz9pBxMCJi13gJ0du+9yjOdFlJlrmuoWODmYnEg4AcPquVryTpeLQYBxq2mhBqBzBot9ZWwxn4UKLNB8I0xYBR7txNfCDmNcUhFpiPba7P202bl2RW4Xh3m6seMHNPX0IVkotnWbCl4YZCYGNGg1O9xOLjxKlLZzSEIQpQEiVCBEIQgEVQhAISJUHCbkmRW3YjQ4cdORzCzVobKOZjB7491x7w5HJ3otXVCiY1aLTDy2cY4PoQ4UzDgR3uo3fFDRRemzMqyI269ocOPy3LMWnseRV0E1HuHPoV18HJWseLLk2Z1nIbm171aU0pgd9Dn5hNa+pIpgDgfeG+mm7oljQ3MddcCDuKAuv8ArItEqKocaBWEXsGtBaxoaCSTdAAqczhqkIouz8AMDU45aLiW4ZLyue/lbI9Q7OKuQ5RYYOaixoeHDepTwQpFkWV+bmWQvZ8cU/8AG0jDm40b5rBruNV+HtidlAMZ478ehFRi2EPAOviPMLA/iDsz+TmrzB+jHJLdzXnxM+a9pAAFBhwVZtNYTJ2WfBdqKsd7rx4XK8xsYxi3evKdn4oiQTBiY3QbvFurenw5LPTUN0tGoDQtNWn4Kwgl8u4tebsSE8teDvHDcQp1syrZmCIkOlaYcxm374LF0O81DbOyoiN8Q03OHiHL6hU1i2oIMU1qGOo1wOh0J3a+qbsza/YxbrvA/B2lDkHfVd9qbN7OJ2jfC897dXf1QdNoJEw4gisGDiLwGIroSOPy4qbYk42ZguguqS0d2urDl1H0TbFmxMQDCfi5raY6s0PMfRUQLpWOCDiw1B0cD8iMFInuiPl3Cgo6GQcc3Cuu8Uqp20MqJiCIzKVArz3j0XW1oTZiE2PDqcMeWRBG8FRLBnKO7M+F5AaP3HAUG47uCCJsvaV1xhO8D8uDjh6/GitJPZiZiTF2AwltfEcGN/qdpTTVXtlfhSXRu0juuQ617NnjPAuyYOVTyXpEGC1jQ1oAAwAGStFd9s7Xz0q7L2ahQg1z2tiRW0N8trR29gPh55q4SJVpjGZ0IqhClAQgoQKkQhAiElUVQKhJVJVA5FU2qSqB9UlU0lFUScCiqbVJeQcJ6zYcYUe0HjqOqy1pbKvh1MPvt3e0PqtheSXlpTltT0rNYl5sRTDI7iiFDvuppmeS3Vo2PCjjvCh94YH+Vk56zHy7jWtCcH6Ebqjwnmt7/kR4de0U4/2Qpt+I4YY/RR3EFOmVyr1H3mvPdZkQgAk5AVJW52LsjsZe+8UiRqPdXNrafps6DHm4rKWJZn5mZaw/6bKRIu4gHuM/ucPIFej3lasfLO8/DpVFVzvIvK7N5x+LdhtYGzjaA3mw4op4vcdzFFldnZ8AlhpddSm7de88DzC9ntSz4czAfBiirIjS13yI4g0I4heDR7LfKTMSWieJp7p0cw4tc3mKHz3LO8fLbjnrEm37MEOLe0du0Ovmriy47ZmXdCcauY3CuZbv5gpIB/MwC1xF5ooTvoO64enULPSsd0vGvjxMOI0cPaHULNqaXulZgECjmHI5OGo5EEq/tuWExAEaHuqOI1aeI+IKLds780xsSA0ucReaGipcDm0AajctRsFsVFhQyZqgaaOZBr3gdS8jL+nz3KYhWZiGd2BkI0dz4QaTCOLnkdxjue8jQcOa9JsTY6WlXX2tvRPffiW1zDBk0cseKtZeAyG0NY1rWjJrQGgcgF1vLWK4xteZPqiqZeS1VmZ6E2qKoHIqm1RVA5CbVLVAqElUVQJVIhJVElqkqkSEoHVTaqBN2vDh61O4KjndoHvwbgFCcaSNPsZ4nAdVyba0I+23zWLiRiTiVyMRE43onoZye3/IJ4jg6jzXnhiJnbIY9G7RBiLzn844ZOPmU7/9aKMoj/8AIoY9D7RNc4EUNCDmDiFgG2/HH+4etCnjaeOPa/6hDF9aezDHgmEbh90+Dpq1Yu0YboMS45r2P9nA9/8AoIwd0qrpu10Ye6en8p42vfhVjDTEZ4HeNyrNVotML7ZizTLwBe/1IhvxOBOTf7RQeat+1WQbtpvh+Tv4XRu2bdWO6EKys7LV9ql7RZlu2ELc8dB9U47XQf3+X8qUY0naLF/iXs6ZiAJiEP1pcE4Zvh5ubxIxI/uGqlxNsmaMceZAUd+2btGDqSVEpjYlgLJtIGjm0FfEBTIDFtN2IPRW7Nj406+9Do1oI/Udg1zTjUe8eHMLlDsmC2K57WlocSSwONwEmpoMwNKVor6FtBGaAGuDWgUADWgAbgKLOKNZt9NVs1s5DkYQYwlxzc91KknMNHst4fFXAesPD2sjDO6eY+ilwNsfeZ5H6rRl2119LeWfhbWQTneHMfRS4VvQHf7g64fFShbXkt5Q4c4x2TmnkQuweiHcOS1XEPShyDrVLVc7yWqB4KWqYClBQPqhNS1QCRNqkLkDio8zLXxQucOS6FyQuQVUTZth9t3oVHfss3R58grsuTS5QlQO2VP/AJB/j/K4v2Vdo9vkVoi5IShrLP2Xi6FvmfouD9mo25p/uC1pKaUNY1+z8cex6hR32NGH+27yW4qkKJ159Fkojc2uHQrg6GdxXoxCYYQOYHkhrzgptV6M6SYc2N/xC4vsiC7OG3yohrz+qKrcP2agH2KciVwfsjBORcOtUTrHIqtU/Y0aRD1CjxNjn6PaehCGs7VLeVy/ZWMMg08io79n449g9KFBXXkt9TW2JGP+27qFIhbMRz7IHMhBVh6UPV6zY6Jq5o81Jh7Gb4nkENZwOTw5aqFshDGbnH0UuFsxAHsk8yUNY1sQhSoU9FGT39CVsoViQW5Qx1x+KlQ5KGMmNHQIjWQg2rMjJzzzFfiFcyNqzHtw3Ebw1XgbRdAiNMgxbwyI5rqEgTlKCpQkCdVAqEVS1QckiEIETSEqEDSmkJUIGkJC1IhAhakLUIQJdSXEIQFxJcQhAXUXUIQJdS3UIQJRLRCEBRJRCEBRKAhCBaJUIQKlCEIFCchCBQU4FCECp1UiEDqpQhCBapaoQg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85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628800"/>
            <a:ext cx="6711791" cy="42991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>
            <a:off x="0" y="5786438"/>
            <a:ext cx="3357563" cy="10715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_tradnl"/>
          </a:p>
        </p:txBody>
      </p:sp>
      <p:sp>
        <p:nvSpPr>
          <p:cNvPr id="22530" name="1 Título"/>
          <p:cNvSpPr>
            <a:spLocks noGrp="1"/>
          </p:cNvSpPr>
          <p:nvPr>
            <p:ph type="ctrTitle"/>
          </p:nvPr>
        </p:nvSpPr>
        <p:spPr>
          <a:xfrm>
            <a:off x="0" y="2102991"/>
            <a:ext cx="9144000" cy="1470025"/>
          </a:xfrm>
        </p:spPr>
        <p:txBody>
          <a:bodyPr/>
          <a:lstStyle/>
          <a:p>
            <a:r>
              <a:rPr lang="es-ES" sz="4000" b="1" dirty="0" smtClean="0"/>
              <a:t/>
            </a:r>
            <a:br>
              <a:rPr lang="es-ES" sz="4000" b="1" dirty="0" smtClean="0"/>
            </a:br>
            <a:r>
              <a:rPr lang="es-ES" sz="4000" b="1" dirty="0" smtClean="0"/>
              <a:t/>
            </a:r>
            <a:br>
              <a:rPr lang="es-ES" sz="4000" b="1" dirty="0" smtClean="0"/>
            </a:br>
            <a:r>
              <a:rPr lang="en-US" b="1" dirty="0" smtClean="0"/>
              <a:t>Towards Ambient Assisted Cities and </a:t>
            </a:r>
            <a:r>
              <a:rPr lang="en-US" b="1" dirty="0" smtClean="0"/>
              <a:t>Citizens</a:t>
            </a:r>
            <a:br>
              <a:rPr lang="en-US" b="1" dirty="0" smtClean="0"/>
            </a:br>
            <a:r>
              <a:rPr lang="es-ES" sz="2000" dirty="0" smtClean="0">
                <a:hlinkClick r:id="rId3"/>
              </a:rPr>
              <a:t>http://www.slideshare.net/dipina/</a:t>
            </a:r>
            <a:r>
              <a:rPr lang="es-ES" sz="2000" dirty="0" smtClean="0"/>
              <a:t/>
            </a:r>
            <a:br>
              <a:rPr lang="es-ES" sz="2000" dirty="0" smtClean="0"/>
            </a:br>
            <a:r>
              <a:rPr lang="es-ES" sz="800" b="1" dirty="0" smtClean="0"/>
              <a:t/>
            </a:r>
            <a:br>
              <a:rPr lang="es-ES" sz="800" b="1" dirty="0" smtClean="0"/>
            </a:br>
            <a:r>
              <a:rPr lang="en-GB" sz="800" dirty="0" smtClean="0"/>
              <a:t/>
            </a:r>
            <a:br>
              <a:rPr lang="en-GB" sz="800" dirty="0" smtClean="0"/>
            </a:br>
            <a:r>
              <a:rPr lang="en-GB" sz="2000" b="1" dirty="0" smtClean="0"/>
              <a:t>Dr. Diego López-de-Ipiña González-de-Artaza 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/>
              <a:t>DeustoTech-INTERNET, DeustoTech – </a:t>
            </a:r>
            <a:r>
              <a:rPr lang="en-GB" sz="2000" dirty="0" err="1" smtClean="0"/>
              <a:t>Deusto</a:t>
            </a:r>
            <a:r>
              <a:rPr lang="en-GB" sz="2000" dirty="0" smtClean="0"/>
              <a:t> Institute of </a:t>
            </a:r>
            <a:r>
              <a:rPr lang="en-GB" sz="2000" dirty="0" smtClean="0"/>
              <a:t>Technology</a:t>
            </a:r>
            <a:br>
              <a:rPr lang="en-GB" sz="2000" dirty="0" smtClean="0"/>
            </a:br>
            <a:r>
              <a:rPr lang="en-GB" sz="2000" dirty="0" smtClean="0"/>
              <a:t>Madrid, 21 de </a:t>
            </a:r>
            <a:r>
              <a:rPr lang="en-GB" sz="2000" dirty="0" err="1" smtClean="0"/>
              <a:t>Junio</a:t>
            </a:r>
            <a:r>
              <a:rPr lang="en-GB" sz="2000" dirty="0" smtClean="0"/>
              <a:t> de 2012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err="1" smtClean="0">
                <a:hlinkClick r:id="rId4"/>
              </a:rPr>
              <a:t>dipina@deusto.es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>
                <a:hlinkClick r:id="rId5"/>
              </a:rPr>
              <a:t>http://paginaspersonales.deusto.es/dipina</a:t>
            </a: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dirty="0" smtClean="0">
                <a:hlinkClick r:id="rId6"/>
              </a:rPr>
              <a:t>http://www.morelab.deusto.es</a:t>
            </a:r>
            <a:r>
              <a:rPr lang="en-GB" sz="2000" dirty="0" smtClean="0"/>
              <a:t> </a:t>
            </a:r>
            <a:r>
              <a:rPr lang="en-GB" sz="2400" dirty="0" smtClean="0"/>
              <a:t/>
            </a:r>
            <a:br>
              <a:rPr lang="en-GB" sz="2400" dirty="0" smtClean="0"/>
            </a:br>
            <a:endParaRPr lang="en-GB" sz="2400" dirty="0" smtClean="0"/>
          </a:p>
        </p:txBody>
      </p:sp>
      <p:pic>
        <p:nvPicPr>
          <p:cNvPr id="12" name="6 Imagen" descr="morelab copy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92280" y="0"/>
            <a:ext cx="2048256" cy="12859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537886" y="5733256"/>
            <a:ext cx="2606114" cy="112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1" name="Picture 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9512" y="116632"/>
            <a:ext cx="301942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 descr="asepi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95536" y="6021288"/>
            <a:ext cx="1285875" cy="571501"/>
          </a:xfrm>
          <a:prstGeom prst="rect">
            <a:avLst/>
          </a:prstGeom>
          <a:noFill/>
        </p:spPr>
      </p:pic>
      <p:pic>
        <p:nvPicPr>
          <p:cNvPr id="9" name="8 Imagen" descr="l-b72szj&amp;MODULE_SIZE=6&amp;name=Diego's vCard&amp;MARGIN=2&amp;ENCODING=BYTE&amp;type=link&amp;MODE=TEXT&amp;a=view">
            <a:hlinkClick r:id="rId11"/>
          </p:cNvPr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23928" y="5219065"/>
            <a:ext cx="1466215" cy="163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 Smart City?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/>
              <a:t>means of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making available all the services and applications enabled by ICT to citizens, companies and authorities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/>
              <a:t>that are part of a city’s </a:t>
            </a:r>
            <a:r>
              <a:rPr lang="en-US" dirty="0" smtClean="0"/>
              <a:t>system  </a:t>
            </a:r>
          </a:p>
          <a:p>
            <a:pPr lvl="1"/>
            <a:r>
              <a:rPr lang="en-US" dirty="0" smtClean="0"/>
              <a:t>It </a:t>
            </a:r>
            <a:r>
              <a:rPr lang="en-US" dirty="0" smtClean="0"/>
              <a:t>aims to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increase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ALL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citizens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’ quality of life and improve the efficiency and quality of the services provided </a:t>
            </a:r>
            <a:r>
              <a:rPr lang="en-US" dirty="0" smtClean="0"/>
              <a:t>by governing entities and </a:t>
            </a:r>
            <a:r>
              <a:rPr lang="en-US" dirty="0" smtClean="0"/>
              <a:t>businesses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an Ambient </a:t>
            </a:r>
            <a:br>
              <a:rPr lang="en-GB" dirty="0" smtClean="0"/>
            </a:br>
            <a:r>
              <a:rPr lang="en-GB" dirty="0" smtClean="0"/>
              <a:t>Assisted City?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/>
              <a:t>A </a:t>
            </a:r>
            <a:r>
              <a:rPr lang="en-GB" sz="2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city aware of the special needs of all its citizens</a:t>
            </a:r>
            <a:r>
              <a:rPr lang="en-GB" sz="2800" dirty="0" smtClean="0"/>
              <a:t>, particularly those with disabilities or about to lose their autonomy:</a:t>
            </a:r>
          </a:p>
          <a:p>
            <a:pPr lvl="1"/>
            <a:r>
              <a:rPr lang="en-GB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Elderly people</a:t>
            </a:r>
            <a:endParaRPr lang="en-GB" sz="24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2"/>
            <a:r>
              <a:rPr lang="en-GB" sz="2000" dirty="0" smtClean="0"/>
              <a:t>The "Young Old" 65-74</a:t>
            </a:r>
          </a:p>
          <a:p>
            <a:pPr lvl="2"/>
            <a:r>
              <a:rPr lang="en-GB" sz="2000" dirty="0" smtClean="0"/>
              <a:t>The "Old" 74-84</a:t>
            </a:r>
          </a:p>
          <a:p>
            <a:pPr lvl="2"/>
            <a:r>
              <a:rPr lang="en-GB" sz="2000" dirty="0" smtClean="0"/>
              <a:t>The "Oldest-Old" 85+</a:t>
            </a:r>
          </a:p>
          <a:p>
            <a:pPr lvl="1"/>
            <a:r>
              <a:rPr lang="en-GB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People with disabilities  </a:t>
            </a:r>
          </a:p>
          <a:p>
            <a:pPr lvl="2"/>
            <a:r>
              <a:rPr lang="en-GB" sz="2000" dirty="0" smtClean="0"/>
              <a:t>Physical</a:t>
            </a:r>
          </a:p>
          <a:p>
            <a:pPr lvl="2"/>
            <a:r>
              <a:rPr lang="en-GB" sz="2000" dirty="0" smtClean="0"/>
              <a:t>Sensory (visual, hearing)</a:t>
            </a:r>
          </a:p>
          <a:p>
            <a:pPr lvl="2"/>
            <a:r>
              <a:rPr lang="en-GB" sz="2000" dirty="0" smtClean="0"/>
              <a:t>Intellectual</a:t>
            </a:r>
            <a:endParaRPr lang="en-GB" sz="2000" dirty="0"/>
          </a:p>
        </p:txBody>
      </p:sp>
      <p:pic>
        <p:nvPicPr>
          <p:cNvPr id="121860" name="Picture 4" descr="File:Disability symbols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2780928"/>
            <a:ext cx="3108960" cy="31089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27584" y="116632"/>
            <a:ext cx="7194500" cy="1143000"/>
          </a:xfrm>
        </p:spPr>
        <p:txBody>
          <a:bodyPr/>
          <a:lstStyle/>
          <a:p>
            <a:r>
              <a:rPr lang="en-GB" dirty="0" smtClean="0"/>
              <a:t>Accessible &amp; Inclusive Cities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351309"/>
            <a:ext cx="8229600" cy="4525963"/>
          </a:xfrm>
        </p:spPr>
        <p:txBody>
          <a:bodyPr/>
          <a:lstStyle/>
          <a:p>
            <a:pPr marL="342900" lvl="2" indent="-342900"/>
            <a:r>
              <a:rPr lang="en-US" dirty="0" smtClean="0"/>
              <a:t>According to the World Health Organization,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people with disabilities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make </a:t>
            </a:r>
            <a:r>
              <a:rPr lang="en-US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up about 15% (about 1 billion people) of the world’s population</a:t>
            </a:r>
            <a:endParaRPr lang="es-ES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 sz="2400" dirty="0" smtClean="0"/>
              <a:t>Many </a:t>
            </a:r>
            <a:r>
              <a:rPr lang="en-GB" sz="2400" dirty="0" smtClean="0"/>
              <a:t>cities have been investing on </a:t>
            </a:r>
            <a:r>
              <a:rPr lang="en-GB" sz="2400" dirty="0" smtClean="0"/>
              <a:t>becoming </a:t>
            </a:r>
            <a:r>
              <a:rPr lang="en-GB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more </a:t>
            </a:r>
            <a:r>
              <a:rPr lang="en-GB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accessible</a:t>
            </a:r>
            <a:r>
              <a:rPr lang="en-GB" sz="2400" dirty="0" smtClean="0"/>
              <a:t>, i.e. enabling the mobility and access to services to any </a:t>
            </a:r>
            <a:r>
              <a:rPr lang="en-GB" sz="2400" dirty="0" smtClean="0"/>
              <a:t>person</a:t>
            </a:r>
            <a:endParaRPr lang="en-GB" sz="2400" dirty="0" smtClean="0"/>
          </a:p>
          <a:p>
            <a:pPr lvl="1"/>
            <a:r>
              <a:rPr lang="en-GB" sz="2000" dirty="0" smtClean="0"/>
              <a:t>Many public spaces have been transformed and instrumented:</a:t>
            </a:r>
          </a:p>
          <a:p>
            <a:pPr lvl="2"/>
            <a:r>
              <a:rPr lang="en-GB" sz="1800" dirty="0" smtClean="0"/>
              <a:t>Pedestrian ways’ barriers have been eliminated</a:t>
            </a:r>
          </a:p>
          <a:p>
            <a:pPr lvl="2"/>
            <a:r>
              <a:rPr lang="en-GB" sz="1800" dirty="0" smtClean="0"/>
              <a:t>Traffic lights use sound</a:t>
            </a:r>
          </a:p>
          <a:p>
            <a:pPr lvl="2"/>
            <a:r>
              <a:rPr lang="en-GB" sz="1800" dirty="0" smtClean="0"/>
              <a:t>Sensors have been spread throughout the cities</a:t>
            </a:r>
          </a:p>
          <a:p>
            <a:r>
              <a:rPr lang="en-GB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How do we truly progress towards fully inclusive cities?</a:t>
            </a:r>
          </a:p>
          <a:p>
            <a:pPr lvl="1"/>
            <a:r>
              <a:rPr lang="en-GB" sz="2000" dirty="0" smtClean="0"/>
              <a:t>We need to adapt not only the infrastructure but the services offered</a:t>
            </a:r>
            <a:endParaRPr lang="en-GB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7900" y="-27384"/>
            <a:ext cx="7194500" cy="1143000"/>
          </a:xfrm>
        </p:spPr>
        <p:txBody>
          <a:bodyPr/>
          <a:lstStyle/>
          <a:p>
            <a:r>
              <a:rPr lang="en-GB" dirty="0" err="1" smtClean="0"/>
              <a:t>AccessMyNYC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699792" y="980728"/>
            <a:ext cx="5987008" cy="4525963"/>
          </a:xfrm>
        </p:spPr>
        <p:txBody>
          <a:bodyPr/>
          <a:lstStyle/>
          <a:p>
            <a:r>
              <a:rPr lang="en-GB" sz="24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AccessMyNYC</a:t>
            </a:r>
            <a:r>
              <a:rPr lang="en-GB" sz="2400" dirty="0" smtClean="0"/>
              <a:t> is an app designed to help define requirements for more inclusive Smarter Cities</a:t>
            </a:r>
          </a:p>
          <a:p>
            <a:pPr lvl="1"/>
            <a:r>
              <a:rPr lang="en-GB" sz="2000" dirty="0" smtClean="0"/>
              <a:t>Brings together </a:t>
            </a:r>
            <a:r>
              <a:rPr lang="en-GB" sz="20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geo-location and mapping technologies, transportation data, and publicly available accessibility information </a:t>
            </a:r>
            <a:r>
              <a:rPr lang="en-GB" sz="2000" dirty="0" smtClean="0"/>
              <a:t>to help N.Y.C. residents and visitors</a:t>
            </a:r>
          </a:p>
          <a:p>
            <a:pPr lvl="2"/>
            <a:r>
              <a:rPr lang="en-GB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Find</a:t>
            </a:r>
            <a:r>
              <a:rPr lang="en-GB" sz="1800" dirty="0" smtClean="0"/>
              <a:t> information about accessible public and private transportation and plan a public transit or walking route</a:t>
            </a:r>
          </a:p>
          <a:p>
            <a:pPr lvl="2"/>
            <a:r>
              <a:rPr lang="en-GB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Identify</a:t>
            </a:r>
            <a:r>
              <a:rPr lang="en-GB" sz="1800" dirty="0" smtClean="0"/>
              <a:t> accessibility information about points of interest citywide, including restaurants, hotels and most commonly visited attractions</a:t>
            </a:r>
          </a:p>
          <a:p>
            <a:pPr lvl="2"/>
            <a:r>
              <a:rPr lang="en-GB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Customize</a:t>
            </a:r>
            <a:r>
              <a:rPr lang="en-GB" sz="1800" dirty="0" smtClean="0"/>
              <a:t> search criteria to filter accessibility information by personal needs and preferences</a:t>
            </a:r>
          </a:p>
          <a:p>
            <a:pPr lvl="2"/>
            <a:r>
              <a:rPr lang="en-GB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Rate</a:t>
            </a:r>
            <a:r>
              <a:rPr lang="en-GB" sz="1800" dirty="0" smtClean="0"/>
              <a:t> and </a:t>
            </a:r>
            <a:r>
              <a:rPr lang="en-GB" sz="18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tweet</a:t>
            </a:r>
            <a:r>
              <a:rPr lang="en-GB" sz="1800" dirty="0" smtClean="0"/>
              <a:t> about the accessibility of city systems and points of interest.</a:t>
            </a:r>
          </a:p>
          <a:p>
            <a:pPr lvl="4"/>
            <a:endParaRPr lang="es-ES" sz="1800" dirty="0"/>
          </a:p>
        </p:txBody>
      </p:sp>
      <p:pic>
        <p:nvPicPr>
          <p:cNvPr id="168962" name="Picture 2" descr="http://www-03.ibm.com/able/europe/img/MobNYC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748835" cy="52802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77900" y="-27384"/>
            <a:ext cx="7194500" cy="1143000"/>
          </a:xfrm>
        </p:spPr>
        <p:txBody>
          <a:bodyPr/>
          <a:lstStyle/>
          <a:p>
            <a:r>
              <a:rPr lang="es-ES" dirty="0" err="1" smtClean="0"/>
              <a:t>Run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Us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052736"/>
            <a:ext cx="8363272" cy="4525963"/>
          </a:xfrm>
        </p:spPr>
        <p:txBody>
          <a:bodyPr/>
          <a:lstStyle/>
          <a:p>
            <a:r>
              <a:rPr lang="en-GB" sz="2400" dirty="0" smtClean="0"/>
              <a:t>Smart cities should  </a:t>
            </a:r>
            <a:r>
              <a:rPr lang="en-GB" sz="2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promote healthier lifestyles </a:t>
            </a:r>
            <a:r>
              <a:rPr lang="en-GB" sz="2400" dirty="0" smtClean="0"/>
              <a:t>by using their urban wireless infrastructures to implement mechanisms that encourage residents to play sports and exercise</a:t>
            </a:r>
          </a:p>
          <a:p>
            <a:pPr lvl="1"/>
            <a:r>
              <a:rPr lang="en-GB" sz="2000" dirty="0" err="1" smtClean="0"/>
              <a:t>RunWithUs</a:t>
            </a:r>
            <a:r>
              <a:rPr lang="en-GB" sz="2000" dirty="0" smtClean="0"/>
              <a:t> is a pilot deployed in </a:t>
            </a:r>
            <a:r>
              <a:rPr lang="en-GB" sz="2000" dirty="0" err="1" smtClean="0"/>
              <a:t>Oulu</a:t>
            </a:r>
            <a:r>
              <a:rPr lang="en-GB" sz="2000" dirty="0" smtClean="0"/>
              <a:t> to motivate city residents to exercise</a:t>
            </a:r>
          </a:p>
          <a:p>
            <a:pPr lvl="2"/>
            <a:r>
              <a:rPr lang="en-GB" sz="1800" dirty="0" smtClean="0"/>
              <a:t>Defines as social network of residents that can challenge each other</a:t>
            </a:r>
          </a:p>
          <a:p>
            <a:pPr lvl="3"/>
            <a:r>
              <a:rPr lang="en-GB" sz="1600" dirty="0" smtClean="0">
                <a:hlinkClick r:id="rId3"/>
              </a:rPr>
              <a:t>http://www.ubioulu.fi/en/UBI-summer-school-2011-workshops</a:t>
            </a:r>
            <a:endParaRPr lang="en-GB" sz="1600" dirty="0" smtClean="0"/>
          </a:p>
          <a:p>
            <a:endParaRPr lang="es-ES" sz="2000" dirty="0"/>
          </a:p>
        </p:txBody>
      </p:sp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85431" y="3535393"/>
            <a:ext cx="5458569" cy="332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55576" y="274638"/>
            <a:ext cx="7194500" cy="1143000"/>
          </a:xfrm>
        </p:spPr>
        <p:txBody>
          <a:bodyPr/>
          <a:lstStyle/>
          <a:p>
            <a:r>
              <a:rPr lang="en-GB" dirty="0" smtClean="0"/>
              <a:t>Spanish </a:t>
            </a:r>
            <a:r>
              <a:rPr lang="en-GB" dirty="0" err="1" smtClean="0"/>
              <a:t>inititatives</a:t>
            </a:r>
            <a:r>
              <a:rPr lang="en-GB" dirty="0" smtClean="0"/>
              <a:t>: Mobility</a:t>
            </a:r>
            <a:endParaRPr lang="en-GB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196752"/>
            <a:ext cx="8229600" cy="4525963"/>
          </a:xfrm>
        </p:spPr>
        <p:txBody>
          <a:bodyPr/>
          <a:lstStyle/>
          <a:p>
            <a:r>
              <a:rPr lang="en-GB" dirty="0" smtClean="0"/>
              <a:t>Some Spanish initiatives have tackled how to </a:t>
            </a:r>
            <a:r>
              <a:rPr lang="en-GB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overcome architectural barriers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VIABLE project aims to offer real-time information about the status of the public ways in a place</a:t>
            </a:r>
          </a:p>
          <a:p>
            <a:pPr lvl="2">
              <a:buNone/>
            </a:pPr>
            <a:endParaRPr lang="es-ES" dirty="0" smtClean="0"/>
          </a:p>
          <a:p>
            <a:pPr lvl="2">
              <a:buNone/>
            </a:pPr>
            <a:endParaRPr lang="es-ES" dirty="0" smtClean="0"/>
          </a:p>
          <a:p>
            <a:pPr lvl="1"/>
            <a:endParaRPr lang="es-ES" dirty="0" smtClean="0"/>
          </a:p>
          <a:p>
            <a:pPr lvl="1"/>
            <a:r>
              <a:rPr lang="en-GB" dirty="0" err="1" smtClean="0"/>
              <a:t>LibreDeBarreras</a:t>
            </a:r>
            <a:r>
              <a:rPr lang="en-GB" dirty="0" smtClean="0"/>
              <a:t> promotes citizen participation through mobile app:</a:t>
            </a:r>
          </a:p>
          <a:p>
            <a:pPr lvl="2"/>
            <a:r>
              <a:rPr lang="en-GB" dirty="0" smtClean="0">
                <a:hlinkClick r:id="rId3"/>
              </a:rPr>
              <a:t>http://libredebarreras.es/informacion</a:t>
            </a:r>
            <a:endParaRPr lang="en-GB" dirty="0" smtClean="0"/>
          </a:p>
          <a:p>
            <a:pPr lvl="1"/>
            <a:endParaRPr lang="es-ES" dirty="0"/>
          </a:p>
        </p:txBody>
      </p:sp>
      <p:pic>
        <p:nvPicPr>
          <p:cNvPr id="174084" name="Picture 4" descr="LibreDeBarreras.es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6093296"/>
            <a:ext cx="2038350" cy="571501"/>
          </a:xfrm>
          <a:prstGeom prst="rect">
            <a:avLst/>
          </a:prstGeom>
          <a:noFill/>
        </p:spPr>
      </p:pic>
      <p:pic>
        <p:nvPicPr>
          <p:cNvPr id="174086" name="Picture 6" descr="Logotipo de Viable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3645024"/>
            <a:ext cx="7935416" cy="948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23872</TotalTime>
  <Words>1692</Words>
  <Application>Microsoft Office PowerPoint</Application>
  <PresentationFormat>Presentación en pantalla (4:3)</PresentationFormat>
  <Paragraphs>229</Paragraphs>
  <Slides>34</Slides>
  <Notes>34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6" baseType="lpstr">
      <vt:lpstr>Tema de Office</vt:lpstr>
      <vt:lpstr>Visio</vt:lpstr>
      <vt:lpstr>  Towards Ambient Assisted Cities and Citizens    Dr. Diego López-de-Ipiña González-de-Artaza  DeustoTech-INTERNET, DeustoTech – Deusto Institute of Technology Madrid, 21 de Junio de 2012 dipina@deusto.es http://paginaspersonales.deusto.es/dipina http://www.morelab.deusto.es  </vt:lpstr>
      <vt:lpstr>Society Urbanisation</vt:lpstr>
      <vt:lpstr>The Society is Aging</vt:lpstr>
      <vt:lpstr>What is a Smart City?</vt:lpstr>
      <vt:lpstr>What is an Ambient  Assisted City?</vt:lpstr>
      <vt:lpstr>Accessible &amp; Inclusive Cities</vt:lpstr>
      <vt:lpstr>AccessMyNYC</vt:lpstr>
      <vt:lpstr>Run with Us</vt:lpstr>
      <vt:lpstr>Spanish inititatives: Mobility</vt:lpstr>
      <vt:lpstr>Global Smart City Initiatives</vt:lpstr>
      <vt:lpstr>Our work enhancing Accessibility in Public Spaces</vt:lpstr>
      <vt:lpstr>BlindShopping – Motivation</vt:lpstr>
      <vt:lpstr>BlindShopping Platform</vt:lpstr>
      <vt:lpstr>Navigation System</vt:lpstr>
      <vt:lpstr>Product Recognition System</vt:lpstr>
      <vt:lpstr>Diapositiva 16</vt:lpstr>
      <vt:lpstr>Platform Architecture</vt:lpstr>
      <vt:lpstr>BlindShopping + iPavement = Accessible Tourism</vt:lpstr>
      <vt:lpstr>Imhotep: User-conscious adaptable mobile interfaces</vt:lpstr>
      <vt:lpstr>Need for adaptive interfaces</vt:lpstr>
      <vt:lpstr>Need for adaptive interfaces</vt:lpstr>
      <vt:lpstr>Imhotep</vt:lpstr>
      <vt:lpstr>Framework architecture</vt:lpstr>
      <vt:lpstr>Preprocessor Directives</vt:lpstr>
      <vt:lpstr>Fuzzy Knowledge-Eliciting Reasoner </vt:lpstr>
      <vt:lpstr>Assisted City</vt:lpstr>
      <vt:lpstr>Linked Cities and Citizens</vt:lpstr>
      <vt:lpstr>Towards Smart Assistive Linked Cities</vt:lpstr>
      <vt:lpstr>The LinkedCity project</vt:lpstr>
      <vt:lpstr>LinkedCity Objectives</vt:lpstr>
      <vt:lpstr>Architecture</vt:lpstr>
      <vt:lpstr>I have a dream … the user-enpowered inclusive City</vt:lpstr>
      <vt:lpstr>I have a dream … the user-enpowered inclusive City</vt:lpstr>
      <vt:lpstr>  Towards Ambient Assisted Cities and Citizens http://www.slideshare.net/dipina/   Dr. Diego López-de-Ipiña González-de-Artaza  DeustoTech-INTERNET, DeustoTech – Deusto Institute of Technology Madrid, 21 de Junio de 2012 dipina@deusto.es http://paginaspersonales.deusto.es/dipina http://www.morelab.deusto.es 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Actividades 2008</dc:title>
  <dc:creator>dipina</dc:creator>
  <cp:lastModifiedBy>dipina</cp:lastModifiedBy>
  <cp:revision>291</cp:revision>
  <dcterms:created xsi:type="dcterms:W3CDTF">2009-02-20T09:14:14Z</dcterms:created>
  <dcterms:modified xsi:type="dcterms:W3CDTF">2012-06-21T06:04:07Z</dcterms:modified>
</cp:coreProperties>
</file>